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83" r:id="rId6"/>
    <p:sldId id="282" r:id="rId7"/>
    <p:sldId id="284" r:id="rId8"/>
    <p:sldId id="285" r:id="rId9"/>
    <p:sldId id="262" r:id="rId10"/>
    <p:sldId id="263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2D084-2C2B-4DE6-AF59-F2353E4E7C13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dniskoly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profesi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</a:t>
            </a:r>
            <a:r>
              <a:rPr lang="cs-CZ" dirty="0" smtClean="0"/>
              <a:t>2017/2018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i="1" dirty="0"/>
              <a:t>Dva pevné termíny pro </a:t>
            </a:r>
            <a:r>
              <a:rPr lang="cs-CZ" b="1" i="1" dirty="0"/>
              <a:t>jednotnou zkoušku</a:t>
            </a:r>
            <a:r>
              <a:rPr lang="cs-CZ" i="1" dirty="0"/>
              <a:t> stanovuje Ministerstvo školství, mládeže a tělovýchovy. Termíny pro její </a:t>
            </a:r>
            <a:r>
              <a:rPr lang="cs-CZ" b="1" i="1" dirty="0"/>
              <a:t>vykonání se řídí pořadím škol/oborů uvedených v přihlášce</a:t>
            </a:r>
            <a:r>
              <a:rPr lang="cs-CZ" i="1" dirty="0"/>
              <a:t>, tzn., ve škole, kterou </a:t>
            </a:r>
            <a:r>
              <a:rPr lang="cs-CZ" i="1" dirty="0" smtClean="0"/>
              <a:t>uvede uchazeč </a:t>
            </a:r>
            <a:r>
              <a:rPr lang="cs-CZ" i="1" dirty="0"/>
              <a:t>v přihlášce na prvním místě, </a:t>
            </a:r>
            <a:r>
              <a:rPr lang="cs-CZ" i="1" dirty="0" smtClean="0"/>
              <a:t>bude </a:t>
            </a:r>
            <a:r>
              <a:rPr lang="cs-CZ" i="1" dirty="0"/>
              <a:t>konat jednotnou zkoušku v prvním termínu. Druhý termín platí pro školu/obor ve druhém pořadí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i="1" dirty="0"/>
              <a:t>Jinak je to se </a:t>
            </a:r>
            <a:r>
              <a:rPr lang="cs-CZ" b="1" i="1" dirty="0"/>
              <a:t>školní zkouškou</a:t>
            </a:r>
            <a:r>
              <a:rPr lang="cs-CZ" i="1" dirty="0"/>
              <a:t>. Pokud ji ředitel školy vyhlásí, určí dva </a:t>
            </a:r>
            <a:r>
              <a:rPr lang="cs-CZ" b="1" i="1" dirty="0"/>
              <a:t>volitelné termíny</a:t>
            </a:r>
            <a:r>
              <a:rPr lang="cs-CZ" i="1" dirty="0"/>
              <a:t>. Jeden z nich si </a:t>
            </a:r>
            <a:r>
              <a:rPr lang="cs-CZ" i="1" dirty="0" smtClean="0"/>
              <a:t>žák vybere </a:t>
            </a:r>
            <a:r>
              <a:rPr lang="cs-CZ" i="1" dirty="0"/>
              <a:t>a </a:t>
            </a:r>
            <a:r>
              <a:rPr lang="cs-CZ" i="1" dirty="0" smtClean="0"/>
              <a:t>napíše </a:t>
            </a:r>
            <a:r>
              <a:rPr lang="cs-CZ" i="1" dirty="0"/>
              <a:t>do přihlášky.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37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Termíny jednotné přijímací zkoušky pro maturitní obory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636912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/>
              <a:t>t</a:t>
            </a:r>
            <a:r>
              <a:rPr lang="cs-CZ" sz="2400" b="1" dirty="0" smtClean="0"/>
              <a:t>ermín 	</a:t>
            </a:r>
            <a:r>
              <a:rPr lang="cs-CZ" sz="2400" b="1" dirty="0" smtClean="0">
                <a:solidFill>
                  <a:srgbClr val="FF0000"/>
                </a:solidFill>
              </a:rPr>
              <a:t>12. dubna 2018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13. dubna 2018 </a:t>
            </a:r>
            <a:r>
              <a:rPr lang="cs-CZ" sz="2400" b="1" dirty="0" smtClean="0"/>
              <a:t>– pro obory šestiletých a osmiletých gymnázií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8853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termín 	</a:t>
            </a:r>
            <a:r>
              <a:rPr lang="cs-CZ" sz="2400" b="1" dirty="0" smtClean="0">
                <a:solidFill>
                  <a:srgbClr val="FF0000"/>
                </a:solidFill>
              </a:rPr>
              <a:t>16. dubna 2018</a:t>
            </a:r>
            <a:r>
              <a:rPr lang="cs-CZ" sz="2400" b="1" dirty="0" smtClean="0"/>
              <a:t> 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17. dubna 2018 </a:t>
            </a:r>
            <a:r>
              <a:rPr lang="cs-CZ" sz="2400" b="1" dirty="0" smtClean="0"/>
              <a:t>– pro obory šestiletých a osmiletých gymnázií</a:t>
            </a:r>
          </a:p>
        </p:txBody>
      </p:sp>
    </p:spTree>
    <p:extLst>
      <p:ext uri="{BB962C8B-B14F-4D97-AF65-F5344CB8AC3E}">
        <p14:creationId xmlns:p14="http://schemas.microsoft.com/office/powerpoint/2010/main" val="4936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Náhradní </a:t>
            </a:r>
            <a:r>
              <a:rPr lang="cs-CZ" dirty="0"/>
              <a:t>termíny pro vykonání jednotné zkoušky: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sz="4800" b="1" dirty="0" smtClean="0"/>
              <a:t>10. </a:t>
            </a:r>
            <a:r>
              <a:rPr lang="cs-CZ" sz="4800" b="1" dirty="0"/>
              <a:t>5. a </a:t>
            </a:r>
            <a:r>
              <a:rPr lang="cs-CZ" sz="4800" b="1" dirty="0" smtClean="0"/>
              <a:t>11. </a:t>
            </a:r>
            <a:r>
              <a:rPr lang="cs-CZ" sz="4800" b="1" dirty="0"/>
              <a:t>5. </a:t>
            </a:r>
            <a:r>
              <a:rPr lang="cs-CZ" sz="4800" b="1" dirty="0" smtClean="0"/>
              <a:t>2018</a:t>
            </a:r>
            <a:endParaRPr lang="cs-CZ" sz="4800" dirty="0"/>
          </a:p>
          <a:p>
            <a:r>
              <a:rPr lang="cs-CZ" dirty="0"/>
              <a:t>Platí pro všechny obory.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28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kritériích, tedy, co všechno se od uchazečů bude požadovat, jestli se bude konat školní přijímací zkouška </a:t>
            </a:r>
            <a:r>
              <a:rPr lang="cs-CZ" dirty="0" smtClean="0"/>
              <a:t>, </a:t>
            </a:r>
            <a:r>
              <a:rPr lang="cs-CZ" dirty="0"/>
              <a:t>z čeho, </a:t>
            </a:r>
            <a:r>
              <a:rPr lang="cs-CZ" dirty="0" smtClean="0"/>
              <a:t>jak </a:t>
            </a:r>
            <a:r>
              <a:rPr lang="cs-CZ" dirty="0"/>
              <a:t>se budou jednotlivá kritéria hodnotit, rozhoduje ředitel střední školy. </a:t>
            </a:r>
          </a:p>
          <a:p>
            <a:r>
              <a:rPr lang="cs-CZ" dirty="0"/>
              <a:t>S kritérii a způsobem bodového hodnocení se </a:t>
            </a:r>
            <a:r>
              <a:rPr lang="cs-CZ" dirty="0" smtClean="0"/>
              <a:t>lze seznámit na </a:t>
            </a:r>
            <a:r>
              <a:rPr lang="cs-CZ" dirty="0"/>
              <a:t>webových stránkách konkrétních škol, a to nejpozději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b="1" dirty="0"/>
              <a:t>do 31. října </a:t>
            </a:r>
            <a:r>
              <a:rPr lang="cs-CZ" b="1" dirty="0" smtClean="0"/>
              <a:t>2017</a:t>
            </a:r>
            <a:r>
              <a:rPr lang="cs-CZ" dirty="0" smtClean="0"/>
              <a:t> </a:t>
            </a:r>
            <a:r>
              <a:rPr lang="cs-CZ" dirty="0"/>
              <a:t>pro obory s talentovou zkouškou a umělecké obory v konzervatořích, </a:t>
            </a:r>
          </a:p>
          <a:p>
            <a:pPr lvl="0"/>
            <a:r>
              <a:rPr lang="cs-CZ" b="1" dirty="0"/>
              <a:t>do 31. ledna </a:t>
            </a:r>
            <a:r>
              <a:rPr lang="cs-CZ" b="1" dirty="0" smtClean="0"/>
              <a:t>2018</a:t>
            </a:r>
            <a:r>
              <a:rPr lang="cs-CZ" dirty="0" smtClean="0"/>
              <a:t> </a:t>
            </a:r>
            <a:r>
              <a:rPr lang="cs-CZ" dirty="0"/>
              <a:t>pro ostatní obory.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83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každý obor (i v rámci jedné školy) mohou být kritéria </a:t>
            </a:r>
            <a:r>
              <a:rPr lang="cs-CZ" b="1" dirty="0"/>
              <a:t>různě kombinována</a:t>
            </a:r>
            <a:r>
              <a:rPr lang="cs-CZ" dirty="0"/>
              <a:t> (např. celkový prospěch žáka za více období nebo jen z vybraných předmětů, výsledky školní zkoušky, úspěchy z vědomostních žákovských soutěží a olympiád aj.), stejně tak mohou být </a:t>
            </a:r>
            <a:r>
              <a:rPr lang="cs-CZ" b="1" dirty="0"/>
              <a:t>různě bodově hodnocena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9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Výjimkou </a:t>
            </a:r>
            <a:r>
              <a:rPr lang="cs-CZ" b="1" i="1" dirty="0"/>
              <a:t>je hodnocení jednotné přijímací zkoušky.</a:t>
            </a:r>
            <a:r>
              <a:rPr lang="cs-CZ" i="1" dirty="0"/>
              <a:t> </a:t>
            </a:r>
          </a:p>
          <a:p>
            <a:r>
              <a:rPr lang="cs-CZ" i="1" dirty="0"/>
              <a:t>Její výsledek se bude na celkovém hodnocení podílet nejméně 60 % a u oborů gymnázií se sportovní přípravou nejméně 40 %. </a:t>
            </a:r>
          </a:p>
          <a:p>
            <a:r>
              <a:rPr lang="cs-CZ" i="1" dirty="0"/>
              <a:t>Když se </a:t>
            </a:r>
            <a:r>
              <a:rPr lang="cs-CZ" i="1" dirty="0" smtClean="0"/>
              <a:t>žák přihlásí </a:t>
            </a:r>
            <a:r>
              <a:rPr lang="cs-CZ" i="1" dirty="0"/>
              <a:t>do dvou maturitních oborů a jednotnou zkoušku tak vykonáš dvakrát, vždy se ti započítá ten </a:t>
            </a:r>
            <a:r>
              <a:rPr lang="cs-CZ" b="1" i="1" dirty="0"/>
              <a:t>lepší výsledek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548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ředitel školy získá centrálně vyhodnocené výsledky jednotných testů, nejpozději do </a:t>
            </a:r>
            <a:r>
              <a:rPr lang="cs-CZ" b="1" dirty="0"/>
              <a:t>2 pracovních dnů </a:t>
            </a:r>
            <a:r>
              <a:rPr lang="cs-CZ" dirty="0"/>
              <a:t>ukončí celkové hodnocení uchazečů a neprodleně jej oznámí.</a:t>
            </a:r>
          </a:p>
          <a:p>
            <a:r>
              <a:rPr lang="cs-CZ" b="1" dirty="0"/>
              <a:t>Výsledky (přijetí nebo nepřijetí ke studiu) se sdělují různými způsoby: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Písemné oznámení </a:t>
            </a:r>
            <a:r>
              <a:rPr lang="cs-CZ" dirty="0" smtClean="0"/>
              <a:t>dostane </a:t>
            </a:r>
            <a:r>
              <a:rPr lang="cs-CZ" dirty="0"/>
              <a:t>pouze </a:t>
            </a:r>
            <a:r>
              <a:rPr lang="cs-CZ" dirty="0" smtClean="0"/>
              <a:t>žák </a:t>
            </a:r>
            <a:r>
              <a:rPr lang="cs-CZ" b="1" dirty="0" smtClean="0"/>
              <a:t>nepřijatý</a:t>
            </a:r>
            <a:r>
              <a:rPr lang="cs-CZ" dirty="0" smtClean="0"/>
              <a:t>. </a:t>
            </a:r>
            <a:r>
              <a:rPr lang="cs-CZ" dirty="0"/>
              <a:t>Ještě je ale ve hře </a:t>
            </a:r>
            <a:r>
              <a:rPr lang="cs-CZ" dirty="0" smtClean="0"/>
              <a:t>druhý </a:t>
            </a:r>
            <a:r>
              <a:rPr lang="cs-CZ" dirty="0"/>
              <a:t>výběr. Kdyby nevyšel ani ten, </a:t>
            </a:r>
            <a:r>
              <a:rPr lang="cs-CZ" dirty="0" smtClean="0"/>
              <a:t>žák může zkusit druhé kolo </a:t>
            </a:r>
            <a:r>
              <a:rPr lang="cs-CZ" dirty="0"/>
              <a:t>přijímaček.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7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přijetí </a:t>
            </a:r>
            <a:r>
              <a:rPr lang="cs-CZ" dirty="0" smtClean="0"/>
              <a:t>ředitel SŠ nesděluje </a:t>
            </a:r>
            <a:r>
              <a:rPr lang="cs-CZ" dirty="0"/>
              <a:t>písemně. </a:t>
            </a:r>
            <a:r>
              <a:rPr lang="cs-CZ" b="1" dirty="0"/>
              <a:t>Seznam přijatých</a:t>
            </a:r>
            <a:r>
              <a:rPr lang="cs-CZ" dirty="0"/>
              <a:t> uchazečů (uvedených pod přiděleným registračním číslem), jejich pořadí podle výsledků hodnocení a všechna hodnoticí kritéria budou zveřejněna ve škole na přístupném místě a na školním webu po dobu nejméně 15 dnů.</a:t>
            </a:r>
          </a:p>
          <a:p>
            <a:r>
              <a:rPr lang="cs-CZ" dirty="0"/>
              <a:t>Jestliže </a:t>
            </a:r>
            <a:r>
              <a:rPr lang="cs-CZ" dirty="0" smtClean="0"/>
              <a:t>žák uspěje na </a:t>
            </a:r>
            <a:r>
              <a:rPr lang="cs-CZ" dirty="0"/>
              <a:t>obou školách, je na </a:t>
            </a:r>
            <a:r>
              <a:rPr lang="cs-CZ" dirty="0" smtClean="0"/>
              <a:t>něm, </a:t>
            </a:r>
            <a:r>
              <a:rPr lang="cs-CZ" dirty="0"/>
              <a:t>kterou si </a:t>
            </a:r>
            <a:r>
              <a:rPr lang="cs-CZ" dirty="0" smtClean="0"/>
              <a:t>vybere.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57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</a:t>
            </a:r>
            <a:r>
              <a:rPr lang="cs-CZ" b="1" dirty="0" smtClean="0"/>
              <a:t>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Svůj zájem o studium </a:t>
            </a:r>
            <a:r>
              <a:rPr lang="cs-CZ" dirty="0" smtClean="0"/>
              <a:t>žák potvrdí </a:t>
            </a:r>
            <a:r>
              <a:rPr lang="cs-CZ" dirty="0"/>
              <a:t>tak, že řediteli střední školy </a:t>
            </a:r>
            <a:r>
              <a:rPr lang="cs-CZ" b="1" dirty="0" smtClean="0"/>
              <a:t>odevzdá </a:t>
            </a:r>
            <a:r>
              <a:rPr lang="cs-CZ" b="1" dirty="0"/>
              <a:t>zápisový lístek</a:t>
            </a:r>
            <a:r>
              <a:rPr lang="cs-CZ" dirty="0"/>
              <a:t>. Jde o povinný krok, který je nutné udělat nejpozději </a:t>
            </a:r>
            <a:r>
              <a:rPr lang="cs-CZ" b="1" dirty="0"/>
              <a:t>do 10 pracovních dnů </a:t>
            </a:r>
            <a:r>
              <a:rPr lang="cs-CZ" dirty="0"/>
              <a:t>od zveřejnění seznamu přijatých. Když lístek </a:t>
            </a:r>
            <a:r>
              <a:rPr lang="cs-CZ" dirty="0" smtClean="0"/>
              <a:t>nepředá, vzdává </a:t>
            </a:r>
            <a:r>
              <a:rPr lang="cs-CZ" dirty="0"/>
              <a:t>se svého práva přijetí, např. </a:t>
            </a:r>
            <a:r>
              <a:rPr lang="cs-CZ" dirty="0" smtClean="0"/>
              <a:t>nastupuje </a:t>
            </a:r>
            <a:r>
              <a:rPr lang="cs-CZ" dirty="0"/>
              <a:t>do druhé školy a lístek </a:t>
            </a:r>
            <a:r>
              <a:rPr lang="cs-CZ" dirty="0" smtClean="0"/>
              <a:t>odevzdal </a:t>
            </a:r>
            <a:r>
              <a:rPr lang="cs-CZ" dirty="0"/>
              <a:t>tam. </a:t>
            </a:r>
          </a:p>
        </p:txBody>
      </p:sp>
    </p:spTree>
    <p:extLst>
      <p:ext uri="{BB962C8B-B14F-4D97-AF65-F5344CB8AC3E}">
        <p14:creationId xmlns:p14="http://schemas.microsoft.com/office/powerpoint/2010/main" val="1322414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Jeden</a:t>
            </a:r>
            <a:r>
              <a:rPr lang="cs-CZ" b="1" dirty="0" smtClean="0"/>
              <a:t> </a:t>
            </a:r>
            <a:r>
              <a:rPr lang="cs-CZ" b="1" dirty="0"/>
              <a:t>tiskopis zápisového lístku</a:t>
            </a:r>
            <a:r>
              <a:rPr lang="cs-CZ" dirty="0"/>
              <a:t> </a:t>
            </a:r>
            <a:r>
              <a:rPr lang="cs-CZ" dirty="0" smtClean="0"/>
              <a:t>dostane </a:t>
            </a:r>
            <a:r>
              <a:rPr lang="cs-CZ" dirty="0"/>
              <a:t>ve své základní škole </a:t>
            </a:r>
            <a:r>
              <a:rPr lang="cs-CZ" dirty="0" smtClean="0"/>
              <a:t>zákonný zástupce žáka nejpozději </a:t>
            </a:r>
            <a:r>
              <a:rPr lang="cs-CZ" dirty="0"/>
              <a:t>do 15. </a:t>
            </a:r>
            <a:r>
              <a:rPr lang="cs-CZ" dirty="0" smtClean="0"/>
              <a:t>března proti podpisu. </a:t>
            </a:r>
            <a:endParaRPr lang="cs-CZ" dirty="0"/>
          </a:p>
          <a:p>
            <a:r>
              <a:rPr lang="cs-CZ" dirty="0" smtClean="0"/>
              <a:t>Platný </a:t>
            </a:r>
            <a:r>
              <a:rPr lang="cs-CZ" dirty="0"/>
              <a:t>je pouze originál tiskopisu s příslušnými znaky. Při jeho ztrátě nebo poškození </a:t>
            </a:r>
            <a:r>
              <a:rPr lang="cs-CZ" dirty="0" smtClean="0"/>
              <a:t>musí zákonný zástupce </a:t>
            </a:r>
            <a:r>
              <a:rPr lang="cs-CZ" dirty="0"/>
              <a:t>požádat o </a:t>
            </a:r>
            <a:r>
              <a:rPr lang="cs-CZ" b="1" dirty="0"/>
              <a:t>vydání </a:t>
            </a:r>
            <a:r>
              <a:rPr lang="cs-CZ" b="1" dirty="0" smtClean="0"/>
              <a:t>duplikátu</a:t>
            </a:r>
            <a:r>
              <a:rPr lang="cs-CZ" dirty="0"/>
              <a:t> </a:t>
            </a:r>
            <a:r>
              <a:rPr lang="cs-CZ" dirty="0" smtClean="0"/>
              <a:t>na základě čestného prohlášení.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pro 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se </a:t>
            </a:r>
            <a:r>
              <a:rPr lang="cs-CZ" dirty="0" smtClean="0"/>
              <a:t>žák hlásí </a:t>
            </a:r>
            <a:r>
              <a:rPr lang="cs-CZ" dirty="0"/>
              <a:t>do maturitního oboru, </a:t>
            </a:r>
            <a:r>
              <a:rPr lang="cs-CZ" dirty="0" smtClean="0"/>
              <a:t>musí </a:t>
            </a:r>
            <a:r>
              <a:rPr lang="cs-CZ" dirty="0"/>
              <a:t>vykonat jednotnou zkoušku formou písemných testů.</a:t>
            </a:r>
          </a:p>
          <a:p>
            <a:pPr lvl="0"/>
            <a:r>
              <a:rPr lang="cs-CZ" dirty="0"/>
              <a:t>Testy se skládají z </a:t>
            </a:r>
            <a:r>
              <a:rPr lang="cs-CZ" b="1" dirty="0"/>
              <a:t>českého jazyka a literatury a matematiky. </a:t>
            </a:r>
            <a:r>
              <a:rPr lang="cs-CZ" dirty="0"/>
              <a:t>Nepřipravuje je škola, ale Centrum pro zjišťování výsledků vzdělávání a budou i centrálně vyhodnocovány. </a:t>
            </a:r>
          </a:p>
          <a:p>
            <a:pPr lvl="0"/>
            <a:r>
              <a:rPr lang="cs-CZ" dirty="0" smtClean="0"/>
              <a:t>V případě maturitního </a:t>
            </a:r>
            <a:r>
              <a:rPr lang="cs-CZ" b="1" dirty="0" smtClean="0"/>
              <a:t>oboru </a:t>
            </a:r>
            <a:r>
              <a:rPr lang="cs-CZ" b="1" dirty="0"/>
              <a:t>s talentovou zkouškou </a:t>
            </a:r>
            <a:r>
              <a:rPr lang="cs-CZ" dirty="0"/>
              <a:t>ze skupiny oborů 82 nebo </a:t>
            </a:r>
            <a:r>
              <a:rPr lang="cs-CZ" dirty="0" smtClean="0"/>
              <a:t>uměleckého oboru </a:t>
            </a:r>
            <a:r>
              <a:rPr lang="cs-CZ" dirty="0"/>
              <a:t>v </a:t>
            </a:r>
            <a:r>
              <a:rPr lang="cs-CZ" dirty="0" smtClean="0"/>
              <a:t>konzervatoři se jednotná </a:t>
            </a:r>
            <a:r>
              <a:rPr lang="cs-CZ" dirty="0"/>
              <a:t>zkouška </a:t>
            </a:r>
            <a:r>
              <a:rPr lang="cs-CZ" dirty="0" smtClean="0"/>
              <a:t>nekoná.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884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Zapsaný uchazeč již své rozhodnutí</a:t>
            </a:r>
            <a:r>
              <a:rPr lang="cs-CZ" b="1" dirty="0"/>
              <a:t> nemůže změnit</a:t>
            </a:r>
            <a:r>
              <a:rPr lang="cs-CZ" dirty="0"/>
              <a:t>. </a:t>
            </a:r>
            <a:r>
              <a:rPr lang="cs-CZ" b="1" dirty="0"/>
              <a:t>Výjimkou</a:t>
            </a:r>
            <a:r>
              <a:rPr lang="cs-CZ" dirty="0"/>
              <a:t> je situace, kdy byl přijat do druhé školy na základě </a:t>
            </a:r>
            <a:r>
              <a:rPr lang="cs-CZ" b="1" dirty="0"/>
              <a:t>odvolání proti rozhodnutí o nepřijetí</a:t>
            </a:r>
            <a:r>
              <a:rPr lang="cs-CZ" dirty="0"/>
              <a:t>. Zápisový lístek je mu vrácen po předložení výsledku odvolání a není rozhodující, ve kterém kole řízení úspěšné odvolání proběhlo.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54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Mělo by obsahovat:</a:t>
            </a:r>
          </a:p>
          <a:p>
            <a:r>
              <a:rPr lang="cs-CZ" dirty="0" smtClean="0"/>
              <a:t>Označení správního orgánu, jemuž je určeno</a:t>
            </a:r>
          </a:p>
          <a:p>
            <a:r>
              <a:rPr lang="cs-CZ" dirty="0" smtClean="0"/>
              <a:t>Jméno, příjmení, datum a místo narození a adresu trvalého bydliště uchazeče</a:t>
            </a:r>
          </a:p>
          <a:p>
            <a:r>
              <a:rPr lang="cs-CZ" dirty="0" smtClean="0"/>
              <a:t>Název školy, kód a název oboru vzdělání, formu vzdělání</a:t>
            </a:r>
          </a:p>
          <a:p>
            <a:r>
              <a:rPr lang="cs-CZ" dirty="0" smtClean="0"/>
              <a:t>Důvod nepřijetí uvedený ředitelem školy</a:t>
            </a:r>
          </a:p>
          <a:p>
            <a:r>
              <a:rPr lang="cs-CZ" dirty="0" smtClean="0"/>
              <a:t>Důvody odvolání</a:t>
            </a:r>
          </a:p>
          <a:p>
            <a:r>
              <a:rPr lang="cs-CZ" dirty="0" smtClean="0"/>
              <a:t>Jméno, příjmení a adresu trvalého bydliště zákonného zástupce nezletilého uchazeče, popř. jinou adresu pro doručování</a:t>
            </a:r>
          </a:p>
          <a:p>
            <a:r>
              <a:rPr lang="cs-CZ" dirty="0" smtClean="0"/>
              <a:t>Datum a podpis nezletilého uchazeče a jeho </a:t>
            </a:r>
            <a:r>
              <a:rPr lang="cs-CZ" smtClean="0"/>
              <a:t>zákonného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838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Napoprvé to nevyšlo, co </a:t>
            </a:r>
            <a:r>
              <a:rPr lang="pl-PL" b="1" dirty="0" smtClean="0"/>
              <a:t>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/>
              <a:t>Nevyšlo to na první pokus? </a:t>
            </a:r>
            <a:endParaRPr lang="cs-CZ" i="1" dirty="0" smtClean="0"/>
          </a:p>
          <a:p>
            <a:r>
              <a:rPr lang="cs-CZ" i="1" dirty="0" smtClean="0"/>
              <a:t>Brzy </a:t>
            </a:r>
            <a:r>
              <a:rPr lang="cs-CZ" i="1" dirty="0"/>
              <a:t>přijde druhá šance - druhé kolo přijímaček. </a:t>
            </a:r>
            <a:endParaRPr lang="cs-CZ" i="1" dirty="0" smtClean="0"/>
          </a:p>
          <a:p>
            <a:r>
              <a:rPr lang="cs-CZ" i="1" dirty="0" smtClean="0"/>
              <a:t>Jestli má žák odůvodněné </a:t>
            </a:r>
            <a:r>
              <a:rPr lang="cs-CZ" i="1" dirty="0"/>
              <a:t>pochybnosti o svém nepřijetí, </a:t>
            </a:r>
            <a:r>
              <a:rPr lang="cs-CZ" i="1" dirty="0" smtClean="0"/>
              <a:t>může </a:t>
            </a:r>
            <a:r>
              <a:rPr lang="cs-CZ" i="1" dirty="0"/>
              <a:t>se proti rozhodnutí </a:t>
            </a:r>
            <a:r>
              <a:rPr lang="cs-CZ" i="1" dirty="0" smtClean="0"/>
              <a:t>prostřednictvím svého zákonného zástupce písemně </a:t>
            </a:r>
            <a:r>
              <a:rPr lang="cs-CZ" i="1" dirty="0"/>
              <a:t>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025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Napoprvé to nevyšlo, co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fontAlgn="base"/>
            <a:r>
              <a:rPr lang="cs-CZ" dirty="0"/>
              <a:t>Když </a:t>
            </a:r>
            <a:r>
              <a:rPr lang="cs-CZ" dirty="0" smtClean="0"/>
              <a:t>neprojde žák přijímačkami </a:t>
            </a:r>
            <a:r>
              <a:rPr lang="cs-CZ" dirty="0"/>
              <a:t>a </a:t>
            </a:r>
            <a:r>
              <a:rPr lang="cs-CZ" b="1" dirty="0"/>
              <a:t>škola </a:t>
            </a:r>
            <a:r>
              <a:rPr lang="cs-CZ" b="1" dirty="0" smtClean="0"/>
              <a:t>ho nepřijme ke </a:t>
            </a:r>
            <a:r>
              <a:rPr lang="cs-CZ" b="1" dirty="0"/>
              <a:t>studiu</a:t>
            </a:r>
            <a:r>
              <a:rPr lang="cs-CZ" dirty="0"/>
              <a:t>, </a:t>
            </a:r>
            <a:r>
              <a:rPr lang="cs-CZ" b="1" dirty="0" smtClean="0"/>
              <a:t>obdrží </a:t>
            </a:r>
            <a:r>
              <a:rPr lang="cs-CZ" b="1" dirty="0"/>
              <a:t>rozhodnutí písemně</a:t>
            </a:r>
            <a:r>
              <a:rPr lang="cs-CZ" dirty="0"/>
              <a:t>(na rozdíl od přijatých, kteří své jméno/přidělený kód najdou na školním webu).</a:t>
            </a:r>
          </a:p>
          <a:p>
            <a:pPr fontAlgn="base"/>
            <a:r>
              <a:rPr lang="cs-CZ" dirty="0" smtClean="0"/>
              <a:t>Vybírejte </a:t>
            </a:r>
            <a:r>
              <a:rPr lang="cs-CZ" dirty="0"/>
              <a:t>poštu! Jestliže nelze oznámení o nepřijetí doručit, uloží se u provozovatele poštovních služeb na dobu 5 dnů a pak je považováno za doručené.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371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/>
              <a:t>Střední školy, které nenaplní 1. ročníky v prvním kole, </a:t>
            </a:r>
            <a:r>
              <a:rPr lang="cs-CZ" b="1" dirty="0"/>
              <a:t>vyhlásí druhé kolo</a:t>
            </a:r>
            <a:r>
              <a:rPr lang="cs-CZ" dirty="0"/>
              <a:t>, případně i další kola přijímacího řízení</a:t>
            </a:r>
            <a:r>
              <a:rPr lang="cs-CZ" dirty="0" smtClean="0"/>
              <a:t>.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/>
              <a:t>Detailní přehled o volných místech ve středních školách,</a:t>
            </a:r>
            <a:r>
              <a:rPr lang="cs-CZ" dirty="0"/>
              <a:t> oborech, do kterých se </a:t>
            </a:r>
            <a:r>
              <a:rPr lang="cs-CZ" dirty="0" smtClean="0"/>
              <a:t>může žák </a:t>
            </a:r>
            <a:r>
              <a:rPr lang="cs-CZ" dirty="0"/>
              <a:t>ve druhém kole </a:t>
            </a:r>
            <a:r>
              <a:rPr lang="cs-CZ" dirty="0" smtClean="0"/>
              <a:t>přihlásit, </a:t>
            </a:r>
            <a:r>
              <a:rPr lang="cs-CZ" dirty="0"/>
              <a:t>a termínech pro zkoušku s informací, z čeho se budou skládat, </a:t>
            </a:r>
            <a:r>
              <a:rPr lang="cs-CZ" dirty="0" smtClean="0"/>
              <a:t>najdete: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b="1" dirty="0"/>
              <a:t>na webových stránkách krajského úřadu</a:t>
            </a:r>
            <a:r>
              <a:rPr lang="cs-CZ" dirty="0"/>
              <a:t> = jediný zdroj se souhrnným přehledem škol s volnými místy v daném kraji </a:t>
            </a:r>
            <a:endParaRPr lang="cs-CZ" dirty="0" smtClean="0"/>
          </a:p>
          <a:p>
            <a:pPr fontAlgn="base"/>
            <a:r>
              <a:rPr lang="cs-CZ" b="1" dirty="0" smtClean="0"/>
              <a:t>na </a:t>
            </a:r>
            <a:r>
              <a:rPr lang="cs-CZ" b="1" dirty="0"/>
              <a:t>školních webových stránkách jednotlivých středních škol </a:t>
            </a:r>
            <a:r>
              <a:rPr lang="cs-CZ" dirty="0"/>
              <a:t>= přehled se týká pouze nabídky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7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2"/>
              </a:rPr>
              <a:t>http://www.msmt.cz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3"/>
              </a:rPr>
              <a:t>http://www.stredniskoly.cz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4"/>
              </a:rPr>
              <a:t>http://www.atlasskolstvi.cz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5"/>
              </a:rPr>
              <a:t>http://www.infoabsolvent.cz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http://www.budoucnostprofesi.cz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2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Gymnázium </a:t>
            </a:r>
            <a:r>
              <a:rPr lang="cs-CZ" b="1" dirty="0"/>
              <a:t>se sportovní </a:t>
            </a:r>
            <a:r>
              <a:rPr lang="cs-CZ" b="1" dirty="0" smtClean="0"/>
              <a:t>přípravou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také řadí do oborů s </a:t>
            </a:r>
            <a:r>
              <a:rPr lang="cs-CZ" dirty="0" smtClean="0"/>
              <a:t>talentovými zkouškami, </a:t>
            </a:r>
            <a:r>
              <a:rPr lang="cs-CZ" dirty="0"/>
              <a:t>jednotnou zkouškou </a:t>
            </a:r>
            <a:r>
              <a:rPr lang="cs-CZ" dirty="0" smtClean="0"/>
              <a:t>však žák musí </a:t>
            </a:r>
            <a:r>
              <a:rPr lang="cs-CZ" dirty="0"/>
              <a:t>projít. </a:t>
            </a:r>
          </a:p>
          <a:p>
            <a:pPr lvl="0"/>
            <a:r>
              <a:rPr lang="cs-CZ" b="1" dirty="0"/>
              <a:t>Výhoda jednotných zkoušek</a:t>
            </a:r>
            <a:r>
              <a:rPr lang="cs-CZ" dirty="0"/>
              <a:t>: když </a:t>
            </a:r>
            <a:r>
              <a:rPr lang="cs-CZ" dirty="0" smtClean="0"/>
              <a:t>žák využije </a:t>
            </a:r>
            <a:r>
              <a:rPr lang="cs-CZ" dirty="0"/>
              <a:t>možnosti podat dvě </a:t>
            </a:r>
            <a:r>
              <a:rPr lang="cs-CZ" dirty="0" smtClean="0"/>
              <a:t>přihlášky, </a:t>
            </a:r>
            <a:r>
              <a:rPr lang="cs-CZ" dirty="0"/>
              <a:t>zkoušku </a:t>
            </a:r>
            <a:r>
              <a:rPr lang="cs-CZ" dirty="0" smtClean="0"/>
              <a:t>vykoná </a:t>
            </a:r>
            <a:r>
              <a:rPr lang="cs-CZ" dirty="0"/>
              <a:t>dvakrát, </a:t>
            </a:r>
            <a:r>
              <a:rPr lang="cs-CZ" b="1" dirty="0"/>
              <a:t>do hodnocení se </a:t>
            </a:r>
            <a:r>
              <a:rPr lang="cs-CZ" b="1" dirty="0" smtClean="0"/>
              <a:t>vždy </a:t>
            </a:r>
            <a:r>
              <a:rPr lang="cs-CZ" b="1" dirty="0"/>
              <a:t>započítá lepší výsledek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25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Školní přijímací </a:t>
            </a:r>
            <a:r>
              <a:rPr lang="cs-CZ" b="1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 povinné jednotné přijímací zkoušky může škola organizovat ještě i </a:t>
            </a:r>
            <a:r>
              <a:rPr lang="cs-CZ" b="1" dirty="0"/>
              <a:t>vlastní školní zkoušku</a:t>
            </a:r>
            <a:r>
              <a:rPr lang="cs-CZ" dirty="0"/>
              <a:t>, např. z dalších předmětů. V takovém případě </a:t>
            </a:r>
            <a:r>
              <a:rPr lang="cs-CZ" dirty="0" smtClean="0"/>
              <a:t>by žák vykonával </a:t>
            </a:r>
            <a:r>
              <a:rPr lang="cs-CZ" dirty="0"/>
              <a:t>zkoušky ve dvou dnech, lépe řečeno možná i ve čtyřech, když se </a:t>
            </a:r>
            <a:r>
              <a:rPr lang="cs-CZ" dirty="0" smtClean="0"/>
              <a:t>přihlásí </a:t>
            </a:r>
            <a:r>
              <a:rPr lang="cs-CZ" dirty="0"/>
              <a:t>do dvou škol.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Podrobné informace, jak je to u </a:t>
            </a:r>
            <a:r>
              <a:rPr lang="cs-CZ" dirty="0" smtClean="0"/>
              <a:t>každého  oboru</a:t>
            </a:r>
            <a:r>
              <a:rPr lang="cs-CZ" dirty="0"/>
              <a:t>, </a:t>
            </a:r>
            <a:r>
              <a:rPr lang="cs-CZ" dirty="0" smtClean="0"/>
              <a:t>lze najít </a:t>
            </a:r>
            <a:r>
              <a:rPr lang="cs-CZ" dirty="0"/>
              <a:t>v sekci Kam na </a:t>
            </a:r>
            <a:r>
              <a:rPr lang="cs-CZ" dirty="0" smtClean="0"/>
              <a:t>školu na www.infoabsolvent.cz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13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348880"/>
            <a:ext cx="7543800" cy="4176464"/>
          </a:xfrm>
        </p:spPr>
        <p:txBody>
          <a:bodyPr/>
          <a:lstStyle/>
          <a:p>
            <a:r>
              <a:rPr lang="cs-CZ" dirty="0" smtClean="0"/>
              <a:t>Domů </a:t>
            </a:r>
            <a:r>
              <a:rPr lang="cs-CZ" dirty="0" smtClean="0"/>
              <a:t>žák obdrží </a:t>
            </a:r>
            <a:r>
              <a:rPr lang="cs-CZ" b="1" dirty="0" smtClean="0">
                <a:solidFill>
                  <a:schemeClr val="tx2"/>
                </a:solidFill>
              </a:rPr>
              <a:t>dotazník pro vyplnění přihlášek</a:t>
            </a:r>
            <a:r>
              <a:rPr lang="cs-CZ" b="1" dirty="0"/>
              <a:t> </a:t>
            </a:r>
            <a:r>
              <a:rPr lang="cs-CZ" dirty="0" smtClean="0"/>
              <a:t>na přelomu ledna a února. </a:t>
            </a:r>
          </a:p>
          <a:p>
            <a:r>
              <a:rPr lang="cs-CZ" b="1" dirty="0" smtClean="0"/>
              <a:t>Na základě informací z dotazníku výchovná poradkyně žákům vyplní 2 přihlášky.</a:t>
            </a:r>
          </a:p>
          <a:p>
            <a:r>
              <a:rPr lang="cs-CZ" dirty="0" smtClean="0"/>
              <a:t>Rozhodující jsou </a:t>
            </a:r>
            <a:r>
              <a:rPr lang="cs-CZ" dirty="0" smtClean="0"/>
              <a:t>známky </a:t>
            </a:r>
            <a:r>
              <a:rPr lang="cs-CZ" dirty="0" smtClean="0"/>
              <a:t>z 8. r., 1. i 2. pol., a 1. pol. 9. r.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Přihláška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91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 – </a:t>
            </a:r>
            <a:r>
              <a:rPr lang="cs-CZ" sz="2800" b="1" dirty="0" smtClean="0">
                <a:solidFill>
                  <a:srgbClr val="FF0000"/>
                </a:solidFill>
              </a:rPr>
              <a:t>2 </a:t>
            </a:r>
            <a:r>
              <a:rPr lang="cs-CZ" sz="2800" b="1" dirty="0">
                <a:solidFill>
                  <a:srgbClr val="FF0000"/>
                </a:solidFill>
              </a:rPr>
              <a:t>přihlášky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 na ZŠ, v prodejnách SEVT, na web MŠMT )</a:t>
            </a:r>
          </a:p>
          <a:p>
            <a:r>
              <a:rPr lang="cs-CZ" sz="2800" dirty="0"/>
              <a:t>doklady související s kritérii přijímacího řízení</a:t>
            </a:r>
          </a:p>
          <a:p>
            <a:pPr>
              <a:buNone/>
            </a:pPr>
            <a:r>
              <a:rPr lang="cs-CZ" sz="2800" dirty="0"/>
              <a:t>	( …, doporučení PPP, u cizinců mimo zemí EU potvrzení o oprávněnosti pobytu )</a:t>
            </a:r>
          </a:p>
          <a:p>
            <a:r>
              <a:rPr lang="cs-CZ" sz="2800" dirty="0"/>
              <a:t>ověřené kopie vysvědčení nebo ověřený prospěch na zadní straně přihlášky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 </a:t>
            </a:r>
            <a:r>
              <a:rPr lang="cs-CZ" sz="2800" b="1" dirty="0">
                <a:solidFill>
                  <a:srgbClr val="FF0000"/>
                </a:solidFill>
              </a:rPr>
              <a:t>osobně nebo poštou </a:t>
            </a:r>
            <a:r>
              <a:rPr lang="cs-CZ" sz="2800" b="1" dirty="0" smtClean="0">
                <a:solidFill>
                  <a:srgbClr val="FF0000"/>
                </a:solidFill>
              </a:rPr>
              <a:t>žák na </a:t>
            </a:r>
            <a:r>
              <a:rPr lang="cs-CZ" sz="2800" b="1" dirty="0">
                <a:solidFill>
                  <a:srgbClr val="FF0000"/>
                </a:solidFill>
              </a:rPr>
              <a:t>daných </a:t>
            </a:r>
            <a:r>
              <a:rPr lang="cs-CZ" sz="2800" b="1" dirty="0" smtClean="0">
                <a:solidFill>
                  <a:srgbClr val="FF0000"/>
                </a:solidFill>
              </a:rPr>
              <a:t>SŠ </a:t>
            </a:r>
            <a:r>
              <a:rPr lang="cs-CZ" sz="2800" b="1" dirty="0" smtClean="0">
                <a:solidFill>
                  <a:srgbClr val="FF0000"/>
                </a:solidFill>
              </a:rPr>
              <a:t>do  </a:t>
            </a:r>
            <a:r>
              <a:rPr lang="cs-CZ" sz="2800" b="1" dirty="0" smtClean="0">
                <a:solidFill>
                  <a:srgbClr val="FF0000"/>
                </a:solidFill>
              </a:rPr>
              <a:t>1. </a:t>
            </a:r>
            <a:r>
              <a:rPr lang="cs-CZ" sz="2800" b="1" dirty="0" smtClean="0">
                <a:solidFill>
                  <a:srgbClr val="FF0000"/>
                </a:solidFill>
              </a:rPr>
              <a:t>března.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Podání přihlášky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132856"/>
            <a:ext cx="7543800" cy="3960440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Do 30. 11</a:t>
            </a:r>
            <a:r>
              <a:rPr lang="cs-CZ" sz="2400" dirty="0" smtClean="0">
                <a:solidFill>
                  <a:srgbClr val="FF0000"/>
                </a:solidFill>
              </a:rPr>
              <a:t>. </a:t>
            </a:r>
            <a:r>
              <a:rPr lang="cs-CZ" sz="2400" dirty="0" smtClean="0"/>
              <a:t>- </a:t>
            </a:r>
            <a:r>
              <a:rPr lang="cs-CZ" sz="2400" dirty="0">
                <a:solidFill>
                  <a:schemeClr val="tx1"/>
                </a:solidFill>
              </a:rPr>
              <a:t>umělecké obory v konzervatoři</a:t>
            </a:r>
            <a:endParaRPr lang="cs-CZ" sz="2400" dirty="0" smtClean="0">
              <a:effectLst/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a obory s talentovou </a:t>
            </a:r>
            <a:r>
              <a:rPr lang="cs-CZ" sz="2400" dirty="0" smtClean="0">
                <a:solidFill>
                  <a:schemeClr val="tx1"/>
                </a:solidFill>
              </a:rPr>
              <a:t>zkouškou: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skupině oborů 82 Umění a užité </a:t>
            </a:r>
            <a:r>
              <a:rPr lang="cs-CZ" sz="2400" dirty="0" smtClean="0">
                <a:solidFill>
                  <a:schemeClr val="tx1"/>
                </a:solidFill>
              </a:rPr>
              <a:t>umění, 4letý </a:t>
            </a:r>
            <a:r>
              <a:rPr lang="cs-CZ" sz="2400" dirty="0">
                <a:solidFill>
                  <a:schemeClr val="tx1"/>
                </a:solidFill>
              </a:rPr>
              <a:t>obor 79-42-K/41 Gymnázium se sportovní </a:t>
            </a:r>
            <a:r>
              <a:rPr lang="cs-CZ" sz="2400" dirty="0" smtClean="0">
                <a:solidFill>
                  <a:schemeClr val="tx1"/>
                </a:solidFill>
              </a:rPr>
              <a:t>přípravou)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!!!Do </a:t>
            </a:r>
            <a:r>
              <a:rPr lang="cs-CZ" sz="2400" b="1" dirty="0">
                <a:solidFill>
                  <a:srgbClr val="FF0000"/>
                </a:solidFill>
              </a:rPr>
              <a:t>9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2.!!! </a:t>
            </a:r>
            <a:r>
              <a:rPr lang="cs-CZ" sz="2400" dirty="0" smtClean="0"/>
              <a:t>- </a:t>
            </a:r>
            <a:r>
              <a:rPr lang="cs-CZ" sz="2400" b="1" dirty="0" smtClean="0"/>
              <a:t>odevzdání dotazníků s podklady pro vyplnění přihlášek výchovné poradkyni -&gt;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  <a:effectLst/>
              </a:rPr>
              <a:t>!!!Do 1. 3.!!! </a:t>
            </a:r>
            <a:r>
              <a:rPr lang="cs-CZ" sz="2400" b="1" dirty="0" smtClean="0">
                <a:effectLst/>
              </a:rPr>
              <a:t>– </a:t>
            </a:r>
            <a:r>
              <a:rPr lang="cs-CZ" sz="2400" b="1" dirty="0" smtClean="0">
                <a:effectLst/>
              </a:rPr>
              <a:t>odevzdání přihlášky </a:t>
            </a:r>
            <a:r>
              <a:rPr lang="cs-CZ" sz="2400" b="1" dirty="0" smtClean="0">
                <a:solidFill>
                  <a:schemeClr val="tx1"/>
                </a:solidFill>
              </a:rPr>
              <a:t>pro </a:t>
            </a:r>
            <a:r>
              <a:rPr lang="cs-CZ" sz="2400" b="1" dirty="0">
                <a:solidFill>
                  <a:schemeClr val="tx1"/>
                </a:solidFill>
              </a:rPr>
              <a:t>denní formu </a:t>
            </a:r>
            <a:r>
              <a:rPr lang="cs-CZ" sz="2400" b="1" dirty="0" smtClean="0">
                <a:solidFill>
                  <a:schemeClr val="tx1"/>
                </a:solidFill>
              </a:rPr>
              <a:t>vzdělávání na SŠ</a:t>
            </a:r>
            <a:endParaRPr lang="cs-CZ" sz="2400" b="1" dirty="0" smtClean="0">
              <a:effectLst/>
            </a:endParaRPr>
          </a:p>
          <a:p>
            <a:pPr marL="0" indent="0">
              <a:buNone/>
            </a:pPr>
            <a:endParaRPr lang="cs-CZ" sz="2400" b="1" dirty="0" smtClean="0">
              <a:effectLst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     </a:t>
            </a:r>
            <a:endParaRPr lang="cs-CZ" sz="2400" b="1" dirty="0" smtClean="0">
              <a:effectLst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Termíny pro podání přihlášek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99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Pozvánku s pokyny a dalšími požadavky obdrží uchazeč nejpozději </a:t>
            </a:r>
            <a:r>
              <a:rPr lang="cs-CZ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14 dní před</a:t>
            </a:r>
            <a:r>
              <a:rPr lang="cs-CZ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 konáním.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Pozvánka k přijímací zkoušce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2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První kolo přijímacího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stanoveném období pro první kolo </a:t>
            </a:r>
            <a:r>
              <a:rPr lang="cs-CZ" dirty="0" smtClean="0"/>
              <a:t>projde </a:t>
            </a:r>
            <a:r>
              <a:rPr lang="cs-CZ" dirty="0"/>
              <a:t>jak jednotnou, tak případně i školní přijímací zkouškou.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Výjimkou jsou obory sportovních gymnázií</a:t>
            </a:r>
            <a:r>
              <a:rPr lang="cs-CZ" dirty="0"/>
              <a:t>, kdy </a:t>
            </a:r>
            <a:r>
              <a:rPr lang="cs-CZ" dirty="0" smtClean="0"/>
              <a:t>talentové zkoušky </a:t>
            </a:r>
            <a:r>
              <a:rPr lang="cs-CZ" dirty="0"/>
              <a:t>proběhnou dříve, ale jednotná zkouška se koná v dubnu.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09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810</Words>
  <Application>Microsoft Office PowerPoint</Application>
  <PresentationFormat>Předvádění na obrazovce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Tok</vt:lpstr>
      <vt:lpstr>Přijímací zkoušky 2017/2018</vt:lpstr>
      <vt:lpstr>Jednotná přijímací zkouška pro maturitní obory</vt:lpstr>
      <vt:lpstr>Jednotná přijímací zkouška povinně</vt:lpstr>
      <vt:lpstr>Školní přijímací zkouška</vt:lpstr>
      <vt:lpstr>Přihláška</vt:lpstr>
      <vt:lpstr>Podání přihlášky</vt:lpstr>
      <vt:lpstr>Termíny pro podání přihlášek</vt:lpstr>
      <vt:lpstr>Pozvánka k přijímací zkoušce</vt:lpstr>
      <vt:lpstr>První kolo přijímacího řízení</vt:lpstr>
      <vt:lpstr>Prezentace aplikace PowerPoint</vt:lpstr>
      <vt:lpstr>Termíny jednotné přijímací zkoušky pro maturitní obory</vt:lpstr>
      <vt:lpstr>Náhradní termíny</vt:lpstr>
      <vt:lpstr>Kritéria přijímacího řízení – vyhlášení a hodnocení </vt:lpstr>
      <vt:lpstr>Kritéria přijímacího řízení – vyhlášení a hodnocení </vt:lpstr>
      <vt:lpstr>Kritéria přijímacího řízení – vyhlášení a hodnocení </vt:lpstr>
      <vt:lpstr>Jak to u zkoušek dopadlo </vt:lpstr>
      <vt:lpstr>Jak to u zkoušek dopadlo </vt:lpstr>
      <vt:lpstr>Přijetí a povinný zápis ke studiu</vt:lpstr>
      <vt:lpstr>Přijetí a povinný zápis ke studiu</vt:lpstr>
      <vt:lpstr>Přijetí a povinný zápis ke studiu</vt:lpstr>
      <vt:lpstr>Odvolání</vt:lpstr>
      <vt:lpstr>Napoprvé to nevyšlo, co dál</vt:lpstr>
      <vt:lpstr>Napoprvé to nevyšlo, co dál</vt:lpstr>
      <vt:lpstr>Druhá šance</vt:lpstr>
      <vt:lpstr>Důležité webové stránky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2016/2017</dc:title>
  <dc:creator>Lucka</dc:creator>
  <cp:lastModifiedBy>Lucka</cp:lastModifiedBy>
  <cp:revision>30</cp:revision>
  <dcterms:created xsi:type="dcterms:W3CDTF">2016-10-28T16:17:23Z</dcterms:created>
  <dcterms:modified xsi:type="dcterms:W3CDTF">2017-11-11T20:13:39Z</dcterms:modified>
</cp:coreProperties>
</file>