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82" r:id="rId4"/>
    <p:sldId id="284" r:id="rId5"/>
    <p:sldId id="285" r:id="rId6"/>
    <p:sldId id="262" r:id="rId7"/>
    <p:sldId id="289" r:id="rId8"/>
    <p:sldId id="290" r:id="rId9"/>
    <p:sldId id="291" r:id="rId10"/>
    <p:sldId id="263" r:id="rId11"/>
    <p:sldId id="267" r:id="rId12"/>
    <p:sldId id="266" r:id="rId13"/>
    <p:sldId id="29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7" r:id="rId23"/>
    <p:sldId id="288" r:id="rId24"/>
    <p:sldId id="286" r:id="rId25"/>
    <p:sldId id="279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pPr/>
              <a:t>10.11.2020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</a:t>
            </a:r>
            <a:r>
              <a:rPr lang="cs-CZ" dirty="0" smtClean="0"/>
              <a:t>2020/2021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12.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2021 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14.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2021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13.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2021</a:t>
            </a:r>
            <a:r>
              <a:rPr lang="cs-CZ" sz="2400" b="1" dirty="0" smtClean="0"/>
              <a:t>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15.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2021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xmlns="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12. </a:t>
            </a:r>
            <a:r>
              <a:rPr lang="cs-CZ" sz="4800" b="1" dirty="0"/>
              <a:t>5. a </a:t>
            </a:r>
            <a:r>
              <a:rPr lang="cs-CZ" sz="4800" b="1" dirty="0" smtClean="0"/>
              <a:t>13. </a:t>
            </a:r>
            <a:r>
              <a:rPr lang="cs-CZ" sz="4800" b="1" dirty="0"/>
              <a:t>5. </a:t>
            </a:r>
            <a:r>
              <a:rPr lang="cs-CZ" sz="4800" b="1" dirty="0" smtClean="0"/>
              <a:t>2021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Přijímací zkoušky v prvním kole </a:t>
            </a:r>
            <a:r>
              <a:rPr lang="cs-CZ" dirty="0" smtClean="0"/>
              <a:t>přijímacího řízení se pro obory vzdělání </a:t>
            </a:r>
            <a:r>
              <a:rPr lang="cs-CZ" dirty="0" smtClean="0">
                <a:solidFill>
                  <a:srgbClr val="FF0000"/>
                </a:solidFill>
              </a:rPr>
              <a:t>s maturitní zkouškou </a:t>
            </a:r>
            <a:r>
              <a:rPr lang="cs-CZ" dirty="0" smtClean="0"/>
              <a:t>konají v pracovních dnech </a:t>
            </a:r>
            <a:r>
              <a:rPr lang="cs-CZ" dirty="0" smtClean="0">
                <a:solidFill>
                  <a:srgbClr val="FF0000"/>
                </a:solidFill>
              </a:rPr>
              <a:t>od </a:t>
            </a:r>
            <a:r>
              <a:rPr lang="cs-CZ" dirty="0" smtClean="0">
                <a:solidFill>
                  <a:srgbClr val="FF0000"/>
                </a:solidFill>
              </a:rPr>
              <a:t>12. </a:t>
            </a:r>
            <a:r>
              <a:rPr lang="cs-CZ" dirty="0" smtClean="0">
                <a:solidFill>
                  <a:srgbClr val="FF0000"/>
                </a:solidFill>
              </a:rPr>
              <a:t>4. </a:t>
            </a:r>
            <a:r>
              <a:rPr lang="cs-CZ" smtClean="0">
                <a:solidFill>
                  <a:srgbClr val="FF0000"/>
                </a:solidFill>
              </a:rPr>
              <a:t>do </a:t>
            </a:r>
            <a:r>
              <a:rPr lang="cs-CZ" smtClean="0">
                <a:solidFill>
                  <a:srgbClr val="FF0000"/>
                </a:solidFill>
              </a:rPr>
              <a:t>28. </a:t>
            </a:r>
            <a:r>
              <a:rPr lang="cs-CZ" dirty="0" smtClean="0">
                <a:solidFill>
                  <a:srgbClr val="FF0000"/>
                </a:solidFill>
              </a:rPr>
              <a:t>4. </a:t>
            </a:r>
            <a:r>
              <a:rPr lang="cs-CZ" dirty="0" smtClean="0">
                <a:solidFill>
                  <a:srgbClr val="FF0000"/>
                </a:solidFill>
              </a:rPr>
              <a:t>2021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>
                <a:solidFill>
                  <a:srgbClr val="0070C0"/>
                </a:solidFill>
              </a:rPr>
              <a:t>ostatní obory od 22. 4. do 30. 4. </a:t>
            </a:r>
            <a:r>
              <a:rPr lang="cs-CZ" dirty="0" smtClean="0">
                <a:solidFill>
                  <a:srgbClr val="0070C0"/>
                </a:solidFill>
              </a:rPr>
              <a:t>2021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Talentové zkoušky 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FF0000"/>
                </a:solidFill>
              </a:rPr>
              <a:t>od 2. 1. do 15. 1. </a:t>
            </a:r>
            <a:r>
              <a:rPr lang="cs-CZ" dirty="0" smtClean="0">
                <a:solidFill>
                  <a:srgbClr val="FF0000"/>
                </a:solidFill>
              </a:rPr>
              <a:t>2021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talentové zkoušky pro sportovní gymnázia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0070C0"/>
                </a:solidFill>
              </a:rPr>
              <a:t>od 2. 1. do 15. 2. </a:t>
            </a:r>
            <a:r>
              <a:rPr lang="cs-CZ" dirty="0" smtClean="0">
                <a:solidFill>
                  <a:srgbClr val="0070C0"/>
                </a:solidFill>
              </a:rPr>
              <a:t>2021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7084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2020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2021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878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299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</a:t>
            </a:r>
            <a:r>
              <a:rPr lang="cs-CZ" i="1" dirty="0" smtClean="0"/>
              <a:t>vykoná </a:t>
            </a:r>
            <a:r>
              <a:rPr lang="cs-CZ" i="1" dirty="0"/>
              <a:t>dvakrát, vždy </a:t>
            </a:r>
            <a:r>
              <a:rPr lang="cs-CZ" i="1" dirty="0" smtClean="0"/>
              <a:t>se </a:t>
            </a:r>
            <a:r>
              <a:rPr lang="cs-CZ" i="1" dirty="0"/>
              <a:t>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654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477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535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xmlns="" val="13224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Domů 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známky z 8. r., 1</a:t>
            </a:r>
            <a:r>
              <a:rPr lang="cs-CZ" dirty="0" smtClean="0"/>
              <a:t>.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strike="sngStrike" dirty="0" smtClean="0"/>
              <a:t>i 2. pol., </a:t>
            </a:r>
            <a:r>
              <a:rPr lang="cs-CZ" dirty="0" smtClean="0"/>
              <a:t>a 1. pol. 9. r. </a:t>
            </a:r>
            <a:r>
              <a:rPr lang="cs-CZ" dirty="0" smtClean="0"/>
              <a:t>•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 smtClean="0">
                <a:solidFill>
                  <a:srgbClr val="FF0000"/>
                </a:solidFill>
              </a:rPr>
              <a:t>souvislosti s dlouhodobým uzavřením škol z důvodu epidemie </a:t>
            </a:r>
            <a:r>
              <a:rPr lang="cs-CZ" dirty="0" err="1" smtClean="0">
                <a:solidFill>
                  <a:srgbClr val="FF0000"/>
                </a:solidFill>
              </a:rPr>
              <a:t>koronaviru</a:t>
            </a:r>
            <a:r>
              <a:rPr lang="cs-CZ" dirty="0" smtClean="0">
                <a:solidFill>
                  <a:srgbClr val="FF0000"/>
                </a:solidFill>
              </a:rPr>
              <a:t> SARS </a:t>
            </a:r>
            <a:r>
              <a:rPr lang="cs-CZ" dirty="0" err="1" smtClean="0">
                <a:solidFill>
                  <a:srgbClr val="FF0000"/>
                </a:solidFill>
              </a:rPr>
              <a:t>CoV</a:t>
            </a:r>
            <a:r>
              <a:rPr lang="cs-CZ" dirty="0" smtClean="0">
                <a:solidFill>
                  <a:srgbClr val="FF0000"/>
                </a:solidFill>
              </a:rPr>
              <a:t>-2 v druhém pololetí školního roku 2019/2020 je legislativně stanoveno, že součástí kritérií přijímacího řízení nesmí být hodnocení na vysvědčení za druhé pololetí školního roku 2019/2020. Součástí přihlášky zůstávají poslední dvě vysvědčení, ve kterých uchazeč splnil nebo plní povinnou školní docházku, ovšem hodnocení výše zmíněného pololetí nesmí být hodnoceno. Předloží-li žák takové vysvědčení, musí ředitel školy v kritériích stanovit, jakým způsobem bude s hodnocením naloženo. V letošním školním roce MŠMT doporučuje hodnocení ze stanovených kritérií zcela vyloučit, v následujících letech je možné např. duplicitně započítat jiné pololetí.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</a:t>
            </a:r>
            <a:r>
              <a:rPr lang="cs-CZ" dirty="0" smtClean="0">
                <a:solidFill>
                  <a:srgbClr val="FF0000"/>
                </a:solidFill>
              </a:rPr>
              <a:t>nejpozději </a:t>
            </a:r>
            <a:r>
              <a:rPr lang="cs-CZ" dirty="0">
                <a:solidFill>
                  <a:srgbClr val="FF0000"/>
                </a:solidFill>
              </a:rPr>
              <a:t>do 15. </a:t>
            </a:r>
            <a:r>
              <a:rPr lang="cs-CZ" dirty="0" smtClean="0">
                <a:solidFill>
                  <a:srgbClr val="FF0000"/>
                </a:solidFill>
              </a:rPr>
              <a:t>března</a:t>
            </a:r>
            <a:r>
              <a:rPr lang="cs-CZ" dirty="0" smtClean="0"/>
              <a:t>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737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255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0716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917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383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5675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http://www.budoucnostprofesi.cz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</a:t>
            </a:r>
            <a:r>
              <a:rPr lang="cs-CZ" sz="2800" dirty="0">
                <a:solidFill>
                  <a:srgbClr val="FF0000"/>
                </a:solidFill>
              </a:rPr>
              <a:t>doporučení PPP</a:t>
            </a:r>
            <a:r>
              <a:rPr lang="cs-CZ" sz="2800" dirty="0"/>
              <a:t>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do  </a:t>
            </a:r>
            <a:r>
              <a:rPr lang="cs-CZ" sz="2800" b="1" dirty="0" smtClean="0">
                <a:solidFill>
                  <a:srgbClr val="FF0000"/>
                </a:solidFill>
              </a:rPr>
              <a:t>1. </a:t>
            </a:r>
            <a:r>
              <a:rPr lang="cs-CZ" sz="2800" b="1" dirty="0" smtClean="0">
                <a:solidFill>
                  <a:srgbClr val="FF0000"/>
                </a:solidFill>
              </a:rPr>
              <a:t>března </a:t>
            </a:r>
            <a:r>
              <a:rPr lang="cs-CZ" sz="2800" b="1" dirty="0" smtClean="0">
                <a:solidFill>
                  <a:srgbClr val="FF0000"/>
                </a:solidFill>
              </a:rPr>
              <a:t>2021.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78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</a:t>
            </a:r>
            <a:r>
              <a:rPr lang="cs-CZ" sz="2400" b="1" dirty="0" smtClean="0">
                <a:solidFill>
                  <a:srgbClr val="FF0000"/>
                </a:solidFill>
              </a:rPr>
              <a:t>30</a:t>
            </a:r>
            <a:r>
              <a:rPr lang="cs-CZ" sz="2400" b="1" dirty="0" smtClean="0">
                <a:solidFill>
                  <a:srgbClr val="FF0000"/>
                </a:solidFill>
              </a:rPr>
              <a:t>. 11</a:t>
            </a:r>
            <a:r>
              <a:rPr lang="cs-CZ" sz="2400" dirty="0" smtClean="0">
                <a:solidFill>
                  <a:srgbClr val="FF0000"/>
                </a:solidFill>
              </a:rPr>
              <a:t>. 2020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5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2. </a:t>
            </a:r>
            <a:r>
              <a:rPr lang="cs-CZ" sz="2400" b="1" dirty="0" smtClean="0">
                <a:solidFill>
                  <a:srgbClr val="FF0000"/>
                </a:solidFill>
              </a:rPr>
              <a:t>2021!!!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1.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3.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2021!!! </a:t>
            </a:r>
            <a:r>
              <a:rPr lang="cs-CZ" sz="2400" b="1" dirty="0" smtClean="0">
                <a:effectLst/>
              </a:rPr>
              <a:t>– 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</a:t>
            </a:r>
            <a:r>
              <a:rPr lang="cs-CZ" dirty="0" smtClean="0"/>
              <a:t>dříve od 2. 1. do 15. 2. </a:t>
            </a:r>
            <a:r>
              <a:rPr lang="cs-CZ" dirty="0" smtClean="0"/>
              <a:t>2021, </a:t>
            </a:r>
            <a:r>
              <a:rPr lang="cs-CZ" dirty="0"/>
              <a:t>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20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6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6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1023</Words>
  <Application>Microsoft Office PowerPoint</Application>
  <PresentationFormat>Předvádění na obrazovce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Přijímací zkoušky 2020/2021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Jednotná přijímací zkouška pro maturitní obory</vt:lpstr>
      <vt:lpstr>Jednotná přijímací zkouška povinně</vt:lpstr>
      <vt:lpstr>Školní přijímací zkouška</vt:lpstr>
      <vt:lpstr>Snímek 10</vt:lpstr>
      <vt:lpstr>Termíny jednotné přijímací zkoušky pro maturitní obory</vt:lpstr>
      <vt:lpstr>Náhradní termíny</vt:lpstr>
      <vt:lpstr>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Odvolání</vt:lpstr>
      <vt:lpstr>Druhá šance</vt:lpstr>
      <vt:lpstr>Důležité webové stránky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Lucka</cp:lastModifiedBy>
  <cp:revision>47</cp:revision>
  <dcterms:created xsi:type="dcterms:W3CDTF">2016-10-28T16:17:23Z</dcterms:created>
  <dcterms:modified xsi:type="dcterms:W3CDTF">2020-11-10T17:18:22Z</dcterms:modified>
</cp:coreProperties>
</file>