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3" r:id="rId3"/>
    <p:sldId id="282" r:id="rId4"/>
    <p:sldId id="284" r:id="rId5"/>
    <p:sldId id="285" r:id="rId6"/>
    <p:sldId id="262" r:id="rId7"/>
    <p:sldId id="289" r:id="rId8"/>
    <p:sldId id="290" r:id="rId9"/>
    <p:sldId id="291" r:id="rId10"/>
    <p:sldId id="263" r:id="rId11"/>
    <p:sldId id="267" r:id="rId12"/>
    <p:sldId id="266" r:id="rId13"/>
    <p:sldId id="292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87" r:id="rId23"/>
    <p:sldId id="288" r:id="rId24"/>
    <p:sldId id="286" r:id="rId25"/>
    <p:sldId id="279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pPr/>
              <a:t>10.11.2020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pPr/>
              <a:t>10.11.2020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pPr/>
              <a:t>10.11.2020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pPr/>
              <a:t>10.11.2020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pPr/>
              <a:t>10.11.2020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pPr/>
              <a:t>10.11.2020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pPr/>
              <a:t>10.11.2020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pPr/>
              <a:t>10.11.2020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pPr/>
              <a:t>10.11.2020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pPr/>
              <a:t>10.11.2020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3D7F3-638D-4105-A47F-CD1B3297E3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D084-2C2B-4DE6-AF59-F2353E4E7C13}" type="datetimeFigureOut">
              <a:rPr lang="cs-CZ" smtClean="0"/>
              <a:pPr/>
              <a:t>10.11.2020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363D7F3-638D-4105-A47F-CD1B3297E3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B2D084-2C2B-4DE6-AF59-F2353E4E7C13}" type="datetimeFigureOut">
              <a:rPr lang="cs-CZ" smtClean="0"/>
              <a:pPr/>
              <a:t>10.11.2020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63D7F3-638D-4105-A47F-CD1B3297E399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edniskoly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udoucnostprofesi.cz/" TargetMode="External"/><Relationship Id="rId5" Type="http://schemas.openxmlformats.org/officeDocument/2006/relationships/hyperlink" Target="http://www.infoabsolvent.cz/" TargetMode="External"/><Relationship Id="rId4" Type="http://schemas.openxmlformats.org/officeDocument/2006/relationships/hyperlink" Target="http://www.atlasskolstvi.cz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Přijímací zkoušky </a:t>
            </a:r>
            <a:r>
              <a:rPr lang="cs-CZ" dirty="0" smtClean="0"/>
              <a:t>2020/2021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9154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r>
              <a:rPr lang="cs-CZ" i="1" dirty="0"/>
              <a:t>Dva pevné termíny pro </a:t>
            </a:r>
            <a:r>
              <a:rPr lang="cs-CZ" b="1" i="1" dirty="0"/>
              <a:t>jednotnou zkoušku</a:t>
            </a:r>
            <a:r>
              <a:rPr lang="cs-CZ" i="1" dirty="0"/>
              <a:t> stanovuje Ministerstvo školství, mládeže a tělovýchovy. Termíny pro její </a:t>
            </a:r>
            <a:r>
              <a:rPr lang="cs-CZ" b="1" i="1" dirty="0"/>
              <a:t>vykonání se řídí pořadím škol/oborů uvedených v přihlášce</a:t>
            </a:r>
            <a:r>
              <a:rPr lang="cs-CZ" i="1" dirty="0"/>
              <a:t>, tzn., ve škole, kterou </a:t>
            </a:r>
            <a:r>
              <a:rPr lang="cs-CZ" i="1" dirty="0" smtClean="0"/>
              <a:t>uvede uchazeč </a:t>
            </a:r>
            <a:r>
              <a:rPr lang="cs-CZ" i="1" dirty="0"/>
              <a:t>v přihlášce na prvním místě, </a:t>
            </a:r>
            <a:r>
              <a:rPr lang="cs-CZ" i="1" dirty="0" smtClean="0"/>
              <a:t>bude </a:t>
            </a:r>
            <a:r>
              <a:rPr lang="cs-CZ" i="1" dirty="0"/>
              <a:t>konat jednotnou zkoušku v prvním termínu. Druhý termín platí pro školu/obor ve druhém pořadí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  </a:t>
            </a:r>
            <a:endParaRPr lang="cs-CZ" i="1" dirty="0"/>
          </a:p>
          <a:p>
            <a:r>
              <a:rPr lang="cs-CZ" i="1" dirty="0"/>
              <a:t>Jinak je to se </a:t>
            </a:r>
            <a:r>
              <a:rPr lang="cs-CZ" b="1" i="1" dirty="0"/>
              <a:t>školní zkouškou</a:t>
            </a:r>
            <a:r>
              <a:rPr lang="cs-CZ" i="1" dirty="0"/>
              <a:t>. Pokud ji ředitel školy vyhlásí, určí dva </a:t>
            </a:r>
            <a:r>
              <a:rPr lang="cs-CZ" b="1" i="1" dirty="0"/>
              <a:t>volitelné termíny</a:t>
            </a:r>
            <a:r>
              <a:rPr lang="cs-CZ" i="1" dirty="0"/>
              <a:t>. Jeden z nich si </a:t>
            </a:r>
            <a:r>
              <a:rPr lang="cs-CZ" i="1" dirty="0" smtClean="0"/>
              <a:t>žák vybere </a:t>
            </a:r>
            <a:r>
              <a:rPr lang="cs-CZ" i="1" dirty="0"/>
              <a:t>a </a:t>
            </a:r>
            <a:r>
              <a:rPr lang="cs-CZ" i="1" dirty="0" smtClean="0"/>
              <a:t>napíše </a:t>
            </a:r>
            <a:r>
              <a:rPr lang="cs-CZ" i="1" dirty="0"/>
              <a:t>do přihlášky.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06379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Termíny jednotné přijímací zkoušky pro maturitní obory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2636912"/>
            <a:ext cx="8244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2400" b="1" dirty="0"/>
              <a:t>t</a:t>
            </a:r>
            <a:r>
              <a:rPr lang="cs-CZ" sz="2400" b="1" dirty="0" smtClean="0"/>
              <a:t>ermín 	</a:t>
            </a:r>
            <a:r>
              <a:rPr lang="cs-CZ" sz="2400" b="1" dirty="0" smtClean="0">
                <a:solidFill>
                  <a:srgbClr val="FF0000"/>
                </a:solidFill>
              </a:rPr>
              <a:t>12. </a:t>
            </a:r>
            <a:r>
              <a:rPr lang="cs-CZ" sz="2400" b="1" dirty="0" smtClean="0">
                <a:solidFill>
                  <a:srgbClr val="FF0000"/>
                </a:solidFill>
              </a:rPr>
              <a:t>dubna </a:t>
            </a:r>
            <a:r>
              <a:rPr lang="cs-CZ" sz="2400" b="1" dirty="0" smtClean="0">
                <a:solidFill>
                  <a:srgbClr val="FF0000"/>
                </a:solidFill>
              </a:rPr>
              <a:t>2021  </a:t>
            </a:r>
            <a:r>
              <a:rPr lang="cs-CZ" sz="2400" b="1" dirty="0" smtClean="0"/>
              <a:t>– pro čtyřleté obory</a:t>
            </a:r>
          </a:p>
          <a:p>
            <a:pPr lvl="4"/>
            <a:r>
              <a:rPr lang="cs-CZ" sz="2400" b="1" dirty="0" smtClean="0">
                <a:solidFill>
                  <a:srgbClr val="FF0000"/>
                </a:solidFill>
              </a:rPr>
              <a:t>14. </a:t>
            </a:r>
            <a:r>
              <a:rPr lang="cs-CZ" sz="2400" b="1" dirty="0" smtClean="0">
                <a:solidFill>
                  <a:srgbClr val="FF0000"/>
                </a:solidFill>
              </a:rPr>
              <a:t>dubna </a:t>
            </a:r>
            <a:r>
              <a:rPr lang="cs-CZ" sz="2400" b="1" dirty="0" smtClean="0">
                <a:solidFill>
                  <a:srgbClr val="FF0000"/>
                </a:solidFill>
              </a:rPr>
              <a:t>2021 </a:t>
            </a:r>
            <a:r>
              <a:rPr lang="cs-CZ" sz="2400" b="1" dirty="0" smtClean="0"/>
              <a:t>– pro obory šestiletých a osmiletých gymnázií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4438853"/>
            <a:ext cx="8244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2. termín 	</a:t>
            </a:r>
            <a:r>
              <a:rPr lang="cs-CZ" sz="2400" b="1" dirty="0" smtClean="0">
                <a:solidFill>
                  <a:srgbClr val="FF0000"/>
                </a:solidFill>
              </a:rPr>
              <a:t>13. </a:t>
            </a:r>
            <a:r>
              <a:rPr lang="cs-CZ" sz="2400" b="1" dirty="0" smtClean="0">
                <a:solidFill>
                  <a:srgbClr val="FF0000"/>
                </a:solidFill>
              </a:rPr>
              <a:t>dubna </a:t>
            </a:r>
            <a:r>
              <a:rPr lang="cs-CZ" sz="2400" b="1" dirty="0" smtClean="0">
                <a:solidFill>
                  <a:srgbClr val="FF0000"/>
                </a:solidFill>
              </a:rPr>
              <a:t>2021</a:t>
            </a:r>
            <a:r>
              <a:rPr lang="cs-CZ" sz="2400" b="1" dirty="0" smtClean="0"/>
              <a:t> </a:t>
            </a:r>
            <a:r>
              <a:rPr lang="cs-CZ" sz="2400" b="1" dirty="0" smtClean="0"/>
              <a:t>– pro čtyřleté obory</a:t>
            </a:r>
          </a:p>
          <a:p>
            <a:pPr lvl="4"/>
            <a:r>
              <a:rPr lang="cs-CZ" sz="2400" b="1" dirty="0" smtClean="0">
                <a:solidFill>
                  <a:srgbClr val="FF0000"/>
                </a:solidFill>
              </a:rPr>
              <a:t>15. </a:t>
            </a:r>
            <a:r>
              <a:rPr lang="cs-CZ" sz="2400" b="1" dirty="0" smtClean="0">
                <a:solidFill>
                  <a:srgbClr val="FF0000"/>
                </a:solidFill>
              </a:rPr>
              <a:t>dubna </a:t>
            </a:r>
            <a:r>
              <a:rPr lang="cs-CZ" sz="2400" b="1" dirty="0" smtClean="0">
                <a:solidFill>
                  <a:srgbClr val="FF0000"/>
                </a:solidFill>
              </a:rPr>
              <a:t>2021 </a:t>
            </a:r>
            <a:r>
              <a:rPr lang="cs-CZ" sz="2400" b="1" dirty="0" smtClean="0"/>
              <a:t>– pro obory šestiletých a osmiletých gymnázií</a:t>
            </a:r>
          </a:p>
        </p:txBody>
      </p:sp>
    </p:spTree>
    <p:extLst>
      <p:ext uri="{BB962C8B-B14F-4D97-AF65-F5344CB8AC3E}">
        <p14:creationId xmlns:p14="http://schemas.microsoft.com/office/powerpoint/2010/main" xmlns="" val="493687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Náhradní 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Náhradní </a:t>
            </a:r>
            <a:r>
              <a:rPr lang="cs-CZ" dirty="0"/>
              <a:t>termíny pro vykonání jednotné zkoušky: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                           </a:t>
            </a:r>
            <a:r>
              <a:rPr lang="cs-CZ" sz="4800" b="1" dirty="0" smtClean="0"/>
              <a:t>12. </a:t>
            </a:r>
            <a:r>
              <a:rPr lang="cs-CZ" sz="4800" b="1" dirty="0"/>
              <a:t>5. a </a:t>
            </a:r>
            <a:r>
              <a:rPr lang="cs-CZ" sz="4800" b="1" dirty="0" smtClean="0"/>
              <a:t>13. </a:t>
            </a:r>
            <a:r>
              <a:rPr lang="cs-CZ" sz="4800" b="1" dirty="0"/>
              <a:t>5. </a:t>
            </a:r>
            <a:r>
              <a:rPr lang="cs-CZ" sz="4800" b="1" dirty="0" smtClean="0"/>
              <a:t>2021</a:t>
            </a:r>
            <a:endParaRPr lang="cs-CZ" sz="4800" dirty="0"/>
          </a:p>
          <a:p>
            <a:r>
              <a:rPr lang="cs-CZ" dirty="0"/>
              <a:t>Platí pro všechny obory.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41283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</a:t>
            </a:r>
            <a:r>
              <a:rPr lang="cs-CZ" dirty="0" smtClean="0"/>
              <a:t>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Přijímací zkoušky v prvním kole </a:t>
            </a:r>
            <a:r>
              <a:rPr lang="cs-CZ" dirty="0" smtClean="0"/>
              <a:t>přijímacího řízení se pro obory vzdělání </a:t>
            </a:r>
            <a:r>
              <a:rPr lang="cs-CZ" dirty="0" smtClean="0">
                <a:solidFill>
                  <a:srgbClr val="FF0000"/>
                </a:solidFill>
              </a:rPr>
              <a:t>s maturitní zkouškou </a:t>
            </a:r>
            <a:r>
              <a:rPr lang="cs-CZ" dirty="0" smtClean="0"/>
              <a:t>konají v pracovních dnech </a:t>
            </a:r>
            <a:r>
              <a:rPr lang="cs-CZ" dirty="0" smtClean="0">
                <a:solidFill>
                  <a:srgbClr val="FF0000"/>
                </a:solidFill>
              </a:rPr>
              <a:t>od </a:t>
            </a:r>
            <a:r>
              <a:rPr lang="cs-CZ" dirty="0" smtClean="0">
                <a:solidFill>
                  <a:srgbClr val="FF0000"/>
                </a:solidFill>
              </a:rPr>
              <a:t>12. </a:t>
            </a:r>
            <a:r>
              <a:rPr lang="cs-CZ" dirty="0" smtClean="0">
                <a:solidFill>
                  <a:srgbClr val="FF0000"/>
                </a:solidFill>
              </a:rPr>
              <a:t>4. </a:t>
            </a:r>
            <a:r>
              <a:rPr lang="cs-CZ" smtClean="0">
                <a:solidFill>
                  <a:srgbClr val="FF0000"/>
                </a:solidFill>
              </a:rPr>
              <a:t>do </a:t>
            </a:r>
            <a:r>
              <a:rPr lang="cs-CZ" smtClean="0">
                <a:solidFill>
                  <a:srgbClr val="FF0000"/>
                </a:solidFill>
              </a:rPr>
              <a:t>28. </a:t>
            </a:r>
            <a:r>
              <a:rPr lang="cs-CZ" dirty="0" smtClean="0">
                <a:solidFill>
                  <a:srgbClr val="FF0000"/>
                </a:solidFill>
              </a:rPr>
              <a:t>4. </a:t>
            </a:r>
            <a:r>
              <a:rPr lang="cs-CZ" dirty="0" smtClean="0">
                <a:solidFill>
                  <a:srgbClr val="FF0000"/>
                </a:solidFill>
              </a:rPr>
              <a:t>2021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Pro </a:t>
            </a:r>
            <a:r>
              <a:rPr lang="cs-CZ" dirty="0" smtClean="0">
                <a:solidFill>
                  <a:srgbClr val="0070C0"/>
                </a:solidFill>
              </a:rPr>
              <a:t>ostatní obory od 22. 4. do 30. 4. </a:t>
            </a:r>
            <a:r>
              <a:rPr lang="cs-CZ" dirty="0" smtClean="0">
                <a:solidFill>
                  <a:srgbClr val="0070C0"/>
                </a:solidFill>
              </a:rPr>
              <a:t>2021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Talentové zkoušky  </a:t>
            </a:r>
            <a:r>
              <a:rPr lang="cs-CZ" dirty="0" smtClean="0"/>
              <a:t>ve 2 termínech v období </a:t>
            </a:r>
            <a:r>
              <a:rPr lang="cs-CZ" dirty="0" smtClean="0">
                <a:solidFill>
                  <a:srgbClr val="FF0000"/>
                </a:solidFill>
              </a:rPr>
              <a:t>od 2. 1. do 15. 1. </a:t>
            </a:r>
            <a:r>
              <a:rPr lang="cs-CZ" dirty="0" smtClean="0">
                <a:solidFill>
                  <a:srgbClr val="FF0000"/>
                </a:solidFill>
              </a:rPr>
              <a:t>2021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talentové zkoušky pro sportovní gymnázia </a:t>
            </a:r>
            <a:r>
              <a:rPr lang="cs-CZ" dirty="0" smtClean="0"/>
              <a:t>ve 2 termínech v období </a:t>
            </a:r>
            <a:r>
              <a:rPr lang="cs-CZ" dirty="0" smtClean="0">
                <a:solidFill>
                  <a:srgbClr val="0070C0"/>
                </a:solidFill>
              </a:rPr>
              <a:t>od 2. 1. do 15. 2. </a:t>
            </a:r>
            <a:r>
              <a:rPr lang="cs-CZ" dirty="0" smtClean="0">
                <a:solidFill>
                  <a:srgbClr val="0070C0"/>
                </a:solidFill>
              </a:rPr>
              <a:t>2021</a:t>
            </a:r>
            <a:endParaRPr lang="cs-CZ" dirty="0" smtClean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37084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Kritéria přijímacího řízení – vyhlášení 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 kritériích, tedy, co všechno se od uchazečů bude požadovat, jestli se bude konat školní přijímací zkouška </a:t>
            </a:r>
            <a:r>
              <a:rPr lang="cs-CZ" dirty="0" smtClean="0"/>
              <a:t>, </a:t>
            </a:r>
            <a:r>
              <a:rPr lang="cs-CZ" dirty="0"/>
              <a:t>z čeho, </a:t>
            </a:r>
            <a:r>
              <a:rPr lang="cs-CZ" dirty="0" smtClean="0"/>
              <a:t>jak </a:t>
            </a:r>
            <a:r>
              <a:rPr lang="cs-CZ" dirty="0"/>
              <a:t>se budou jednotlivá kritéria hodnotit, rozhoduje ředitel střední školy. </a:t>
            </a:r>
          </a:p>
          <a:p>
            <a:r>
              <a:rPr lang="cs-CZ" dirty="0"/>
              <a:t>S kritérii a způsobem bodového hodnocení se </a:t>
            </a:r>
            <a:r>
              <a:rPr lang="cs-CZ" dirty="0" smtClean="0"/>
              <a:t>lze seznámit na </a:t>
            </a:r>
            <a:r>
              <a:rPr lang="cs-CZ" dirty="0"/>
              <a:t>webových stránkách konkrétních škol, a to nejpozději</a:t>
            </a:r>
            <a:r>
              <a:rPr lang="cs-CZ" dirty="0" smtClean="0"/>
              <a:t>:</a:t>
            </a:r>
            <a:endParaRPr lang="cs-CZ" dirty="0"/>
          </a:p>
          <a:p>
            <a:pPr lvl="0"/>
            <a:r>
              <a:rPr lang="cs-CZ" b="1" dirty="0"/>
              <a:t>do 31. října </a:t>
            </a:r>
            <a:r>
              <a:rPr lang="cs-CZ" b="1" dirty="0" smtClean="0"/>
              <a:t>2020</a:t>
            </a:r>
            <a:r>
              <a:rPr lang="cs-CZ" dirty="0" smtClean="0"/>
              <a:t> </a:t>
            </a:r>
            <a:r>
              <a:rPr lang="cs-CZ" dirty="0"/>
              <a:t>pro obory s talentovou zkouškou a umělecké obory v konzervatořích, </a:t>
            </a:r>
          </a:p>
          <a:p>
            <a:pPr lvl="0"/>
            <a:r>
              <a:rPr lang="cs-CZ" b="1" dirty="0"/>
              <a:t>do 31. ledna </a:t>
            </a:r>
            <a:r>
              <a:rPr lang="cs-CZ" b="1" dirty="0" smtClean="0"/>
              <a:t>2021</a:t>
            </a:r>
            <a:r>
              <a:rPr lang="cs-CZ" dirty="0" smtClean="0"/>
              <a:t> </a:t>
            </a:r>
            <a:r>
              <a:rPr lang="cs-CZ" dirty="0"/>
              <a:t>pro ostatní obory.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58783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Kritéria přijímacího řízení – vyhlášení 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Pro </a:t>
            </a:r>
            <a:r>
              <a:rPr lang="cs-CZ" dirty="0"/>
              <a:t>každý obor (i v rámci jedné školy) mohou být kritéria </a:t>
            </a:r>
            <a:r>
              <a:rPr lang="cs-CZ" b="1" dirty="0"/>
              <a:t>různě kombinována</a:t>
            </a:r>
            <a:r>
              <a:rPr lang="cs-CZ" dirty="0"/>
              <a:t> (např. celkový prospěch žáka za více období nebo jen z vybraných předmětů, výsledky školní zkoušky, úspěchy z vědomostních žákovských soutěží a olympiád aj.), stejně tak mohou být </a:t>
            </a:r>
            <a:r>
              <a:rPr lang="cs-CZ" b="1" dirty="0"/>
              <a:t>různě bodově hodnocena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62995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Kritéria přijímacího řízení – vyhlášení 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i="1" dirty="0" smtClean="0"/>
          </a:p>
          <a:p>
            <a:r>
              <a:rPr lang="cs-CZ" b="1" i="1" dirty="0" smtClean="0"/>
              <a:t>Výjimkou </a:t>
            </a:r>
            <a:r>
              <a:rPr lang="cs-CZ" b="1" i="1" dirty="0"/>
              <a:t>je hodnocení jednotné přijímací zkoušky.</a:t>
            </a:r>
            <a:r>
              <a:rPr lang="cs-CZ" i="1" dirty="0"/>
              <a:t> </a:t>
            </a:r>
          </a:p>
          <a:p>
            <a:r>
              <a:rPr lang="cs-CZ" i="1" dirty="0"/>
              <a:t>Její výsledek se bude na celkovém hodnocení podílet nejméně 60 % a u oborů gymnázií se sportovní přípravou nejméně 40 %. </a:t>
            </a:r>
          </a:p>
          <a:p>
            <a:r>
              <a:rPr lang="cs-CZ" i="1" dirty="0"/>
              <a:t>Když se </a:t>
            </a:r>
            <a:r>
              <a:rPr lang="cs-CZ" i="1" dirty="0" smtClean="0"/>
              <a:t>žák přihlásí </a:t>
            </a:r>
            <a:r>
              <a:rPr lang="cs-CZ" i="1" dirty="0"/>
              <a:t>do dvou maturitních oborů a jednotnou zkoušku tak </a:t>
            </a:r>
            <a:r>
              <a:rPr lang="cs-CZ" i="1" dirty="0" smtClean="0"/>
              <a:t>vykoná </a:t>
            </a:r>
            <a:r>
              <a:rPr lang="cs-CZ" i="1" dirty="0"/>
              <a:t>dvakrát, vždy </a:t>
            </a:r>
            <a:r>
              <a:rPr lang="cs-CZ" i="1" dirty="0" smtClean="0"/>
              <a:t>se </a:t>
            </a:r>
            <a:r>
              <a:rPr lang="cs-CZ" i="1" dirty="0"/>
              <a:t>započítá ten </a:t>
            </a:r>
            <a:r>
              <a:rPr lang="cs-CZ" b="1" i="1" dirty="0"/>
              <a:t>lepší výsledek</a:t>
            </a:r>
            <a:r>
              <a:rPr lang="cs-CZ" i="1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06548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Jak to u zkoušek dopadlo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Jakmile ředitel školy získá centrálně vyhodnocené výsledky jednotných testů, nejpozději do </a:t>
            </a:r>
            <a:r>
              <a:rPr lang="cs-CZ" b="1" dirty="0"/>
              <a:t>2 pracovních dnů </a:t>
            </a:r>
            <a:r>
              <a:rPr lang="cs-CZ" dirty="0"/>
              <a:t>ukončí celkové hodnocení uchazečů a neprodleně jej oznámí.</a:t>
            </a:r>
          </a:p>
          <a:p>
            <a:r>
              <a:rPr lang="cs-CZ" b="1" dirty="0"/>
              <a:t>Výsledky (přijetí nebo nepřijetí ke studiu) se sdělují různými způsoby: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Písemné oznámení </a:t>
            </a:r>
            <a:r>
              <a:rPr lang="cs-CZ" dirty="0" smtClean="0"/>
              <a:t>dostane </a:t>
            </a:r>
            <a:r>
              <a:rPr lang="cs-CZ" dirty="0"/>
              <a:t>pouze </a:t>
            </a:r>
            <a:r>
              <a:rPr lang="cs-CZ" dirty="0" smtClean="0"/>
              <a:t>žák </a:t>
            </a:r>
            <a:r>
              <a:rPr lang="cs-CZ" b="1" dirty="0" smtClean="0"/>
              <a:t>nepřijatý</a:t>
            </a:r>
            <a:r>
              <a:rPr lang="cs-CZ" dirty="0" smtClean="0"/>
              <a:t>. </a:t>
            </a:r>
            <a:r>
              <a:rPr lang="cs-CZ" dirty="0"/>
              <a:t>Ještě je ale ve hře </a:t>
            </a:r>
            <a:r>
              <a:rPr lang="cs-CZ" dirty="0" smtClean="0"/>
              <a:t>druhý </a:t>
            </a:r>
            <a:r>
              <a:rPr lang="cs-CZ" dirty="0"/>
              <a:t>výběr. Kdyby nevyšel ani ten, </a:t>
            </a:r>
            <a:r>
              <a:rPr lang="cs-CZ" dirty="0" smtClean="0"/>
              <a:t>žák může zkusit druhé kolo </a:t>
            </a:r>
            <a:r>
              <a:rPr lang="cs-CZ" dirty="0"/>
              <a:t>přijímaček.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04773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Jak to u zkoušek dopadlo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Rozhodnutí </a:t>
            </a:r>
            <a:r>
              <a:rPr lang="cs-CZ" dirty="0"/>
              <a:t>o přijetí </a:t>
            </a:r>
            <a:r>
              <a:rPr lang="cs-CZ" dirty="0" smtClean="0"/>
              <a:t>ředitel SŠ nesděluje </a:t>
            </a:r>
            <a:r>
              <a:rPr lang="cs-CZ" dirty="0"/>
              <a:t>písemně. </a:t>
            </a:r>
            <a:r>
              <a:rPr lang="cs-CZ" b="1" dirty="0"/>
              <a:t>Seznam přijatých</a:t>
            </a:r>
            <a:r>
              <a:rPr lang="cs-CZ" dirty="0"/>
              <a:t> uchazečů (uvedených pod přiděleným registračním číslem), jejich pořadí podle výsledků hodnocení a všechna hodnoticí kritéria budou zveřejněna ve škole na přístupném místě a na školním webu po dobu nejméně 15 dnů.</a:t>
            </a:r>
          </a:p>
          <a:p>
            <a:r>
              <a:rPr lang="cs-CZ" dirty="0"/>
              <a:t>Jestliže </a:t>
            </a:r>
            <a:r>
              <a:rPr lang="cs-CZ" dirty="0" smtClean="0"/>
              <a:t>žák uspěje na </a:t>
            </a:r>
            <a:r>
              <a:rPr lang="cs-CZ" dirty="0"/>
              <a:t>obou školách, je na </a:t>
            </a:r>
            <a:r>
              <a:rPr lang="cs-CZ" dirty="0" smtClean="0"/>
              <a:t>něm, </a:t>
            </a:r>
            <a:r>
              <a:rPr lang="cs-CZ" dirty="0"/>
              <a:t>kterou si </a:t>
            </a:r>
            <a:r>
              <a:rPr lang="cs-CZ" dirty="0" smtClean="0"/>
              <a:t>vybere.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25357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Přijetí a povinný zápis ke </a:t>
            </a:r>
            <a:r>
              <a:rPr lang="cs-CZ" b="1" dirty="0" smtClean="0"/>
              <a:t>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Svůj zájem o studium </a:t>
            </a:r>
            <a:r>
              <a:rPr lang="cs-CZ" dirty="0" smtClean="0"/>
              <a:t>žák potvrdí </a:t>
            </a:r>
            <a:r>
              <a:rPr lang="cs-CZ" dirty="0"/>
              <a:t>tak, že řediteli střední školy </a:t>
            </a:r>
            <a:r>
              <a:rPr lang="cs-CZ" b="1" dirty="0" smtClean="0"/>
              <a:t>odevzdá </a:t>
            </a:r>
            <a:r>
              <a:rPr lang="cs-CZ" b="1" dirty="0"/>
              <a:t>zápisový lístek</a:t>
            </a:r>
            <a:r>
              <a:rPr lang="cs-CZ" dirty="0"/>
              <a:t>. Jde o povinný krok, který je nutné udělat nejpozději </a:t>
            </a:r>
            <a:r>
              <a:rPr lang="cs-CZ" b="1" dirty="0"/>
              <a:t>do 10 pracovních dnů </a:t>
            </a:r>
            <a:r>
              <a:rPr lang="cs-CZ" dirty="0"/>
              <a:t>od zveřejnění seznamu přijatých. Když lístek </a:t>
            </a:r>
            <a:r>
              <a:rPr lang="cs-CZ" dirty="0" smtClean="0"/>
              <a:t>nepředá, vzdává </a:t>
            </a:r>
            <a:r>
              <a:rPr lang="cs-CZ" dirty="0"/>
              <a:t>se svého práva přijetí, např. </a:t>
            </a:r>
            <a:r>
              <a:rPr lang="cs-CZ" dirty="0" smtClean="0"/>
              <a:t>nastupuje </a:t>
            </a:r>
            <a:r>
              <a:rPr lang="cs-CZ" dirty="0"/>
              <a:t>do druhé školy a lístek </a:t>
            </a:r>
            <a:r>
              <a:rPr lang="cs-CZ" dirty="0" smtClean="0"/>
              <a:t>odevzdal </a:t>
            </a:r>
            <a:r>
              <a:rPr lang="cs-CZ" dirty="0"/>
              <a:t>tam. </a:t>
            </a:r>
          </a:p>
        </p:txBody>
      </p:sp>
    </p:spTree>
    <p:extLst>
      <p:ext uri="{BB962C8B-B14F-4D97-AF65-F5344CB8AC3E}">
        <p14:creationId xmlns:p14="http://schemas.microsoft.com/office/powerpoint/2010/main" xmlns="" val="1322414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2348880"/>
            <a:ext cx="7543800" cy="417646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Domů žák obdrží </a:t>
            </a:r>
            <a:r>
              <a:rPr lang="cs-CZ" b="1" dirty="0" smtClean="0">
                <a:solidFill>
                  <a:schemeClr val="tx2"/>
                </a:solidFill>
              </a:rPr>
              <a:t>dotazník pro vyplnění přihlášek</a:t>
            </a:r>
            <a:r>
              <a:rPr lang="cs-CZ" b="1" dirty="0"/>
              <a:t> </a:t>
            </a:r>
            <a:r>
              <a:rPr lang="cs-CZ" dirty="0" smtClean="0"/>
              <a:t>na přelomu ledna a února. </a:t>
            </a:r>
          </a:p>
          <a:p>
            <a:r>
              <a:rPr lang="cs-CZ" b="1" dirty="0" smtClean="0"/>
              <a:t>Na základě informací z dotazníku výchovná poradkyně žákům vyplní 2 přihlášky.</a:t>
            </a:r>
          </a:p>
          <a:p>
            <a:r>
              <a:rPr lang="cs-CZ" dirty="0" smtClean="0"/>
              <a:t>Rozhodující jsou známky z 8. r., 1</a:t>
            </a:r>
            <a:r>
              <a:rPr lang="cs-CZ" dirty="0" smtClean="0"/>
              <a:t>. </a:t>
            </a:r>
            <a:r>
              <a:rPr lang="cs-CZ" dirty="0" err="1" smtClean="0"/>
              <a:t>pol</a:t>
            </a:r>
            <a:r>
              <a:rPr lang="cs-CZ" dirty="0" smtClean="0"/>
              <a:t>. </a:t>
            </a:r>
            <a:r>
              <a:rPr lang="cs-CZ" strike="sngStrike" dirty="0" smtClean="0"/>
              <a:t>i 2. pol., </a:t>
            </a:r>
            <a:r>
              <a:rPr lang="cs-CZ" dirty="0" smtClean="0"/>
              <a:t>a 1. pol. 9. r. </a:t>
            </a:r>
            <a:r>
              <a:rPr lang="cs-CZ" dirty="0" smtClean="0"/>
              <a:t>• 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V </a:t>
            </a:r>
            <a:r>
              <a:rPr lang="cs-CZ" dirty="0" smtClean="0">
                <a:solidFill>
                  <a:srgbClr val="FF0000"/>
                </a:solidFill>
              </a:rPr>
              <a:t>souvislosti s dlouhodobým uzavřením škol z důvodu epidemie </a:t>
            </a:r>
            <a:r>
              <a:rPr lang="cs-CZ" dirty="0" err="1" smtClean="0">
                <a:solidFill>
                  <a:srgbClr val="FF0000"/>
                </a:solidFill>
              </a:rPr>
              <a:t>koronaviru</a:t>
            </a:r>
            <a:r>
              <a:rPr lang="cs-CZ" dirty="0" smtClean="0">
                <a:solidFill>
                  <a:srgbClr val="FF0000"/>
                </a:solidFill>
              </a:rPr>
              <a:t> SARS </a:t>
            </a:r>
            <a:r>
              <a:rPr lang="cs-CZ" dirty="0" err="1" smtClean="0">
                <a:solidFill>
                  <a:srgbClr val="FF0000"/>
                </a:solidFill>
              </a:rPr>
              <a:t>CoV</a:t>
            </a:r>
            <a:r>
              <a:rPr lang="cs-CZ" dirty="0" smtClean="0">
                <a:solidFill>
                  <a:srgbClr val="FF0000"/>
                </a:solidFill>
              </a:rPr>
              <a:t>-2 v druhém pololetí školního roku 2019/2020 je legislativně stanoveno, že součástí kritérií přijímacího řízení nesmí být hodnocení na vysvědčení za druhé pololetí školního roku 2019/2020. Součástí přihlášky zůstávají poslední dvě vysvědčení, ve kterých uchazeč splnil nebo plní povinnou školní docházku, ovšem hodnocení výše zmíněného pololetí nesmí být hodnoceno. Předloží-li žák takové vysvědčení, musí ředitel školy v kritériích stanovit, jakým způsobem bude s hodnocením naloženo. V letošním školním roce MŠMT doporučuje hodnocení ze stanovených kritérií zcela vyloučit, v následujících letech je možné např. duplicitně započítat jiné pololetí.</a:t>
            </a:r>
            <a:endParaRPr lang="cs-CZ" dirty="0" smtClean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Přihláška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163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Přijetí a povinný zápis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Jeden</a:t>
            </a:r>
            <a:r>
              <a:rPr lang="cs-CZ" b="1" dirty="0" smtClean="0"/>
              <a:t> </a:t>
            </a:r>
            <a:r>
              <a:rPr lang="cs-CZ" b="1" dirty="0"/>
              <a:t>tiskopis zápisového lístku</a:t>
            </a:r>
            <a:r>
              <a:rPr lang="cs-CZ" dirty="0"/>
              <a:t> </a:t>
            </a:r>
            <a:r>
              <a:rPr lang="cs-CZ" dirty="0" smtClean="0"/>
              <a:t>dostane </a:t>
            </a:r>
            <a:r>
              <a:rPr lang="cs-CZ" dirty="0"/>
              <a:t>ve své základní škole </a:t>
            </a:r>
            <a:r>
              <a:rPr lang="cs-CZ" dirty="0" smtClean="0"/>
              <a:t>zákonný zástupce žáka </a:t>
            </a:r>
            <a:r>
              <a:rPr lang="cs-CZ" dirty="0" smtClean="0">
                <a:solidFill>
                  <a:srgbClr val="FF0000"/>
                </a:solidFill>
              </a:rPr>
              <a:t>nejpozději </a:t>
            </a:r>
            <a:r>
              <a:rPr lang="cs-CZ" dirty="0">
                <a:solidFill>
                  <a:srgbClr val="FF0000"/>
                </a:solidFill>
              </a:rPr>
              <a:t>do 15. </a:t>
            </a:r>
            <a:r>
              <a:rPr lang="cs-CZ" dirty="0" smtClean="0">
                <a:solidFill>
                  <a:srgbClr val="FF0000"/>
                </a:solidFill>
              </a:rPr>
              <a:t>března</a:t>
            </a:r>
            <a:r>
              <a:rPr lang="cs-CZ" dirty="0" smtClean="0"/>
              <a:t> proti podpisu. </a:t>
            </a:r>
            <a:endParaRPr lang="cs-CZ" dirty="0"/>
          </a:p>
          <a:p>
            <a:r>
              <a:rPr lang="cs-CZ" dirty="0" smtClean="0"/>
              <a:t>Platný </a:t>
            </a:r>
            <a:r>
              <a:rPr lang="cs-CZ" dirty="0"/>
              <a:t>je pouze originál tiskopisu s příslušnými znaky. Při jeho ztrátě nebo poškození </a:t>
            </a:r>
            <a:r>
              <a:rPr lang="cs-CZ" dirty="0" smtClean="0"/>
              <a:t>musí zákonný zástupce </a:t>
            </a:r>
            <a:r>
              <a:rPr lang="cs-CZ" dirty="0"/>
              <a:t>požádat o </a:t>
            </a:r>
            <a:r>
              <a:rPr lang="cs-CZ" b="1" dirty="0"/>
              <a:t>vydání </a:t>
            </a:r>
            <a:r>
              <a:rPr lang="cs-CZ" b="1" dirty="0" smtClean="0"/>
              <a:t>duplikátu</a:t>
            </a:r>
            <a:r>
              <a:rPr lang="cs-CZ" dirty="0"/>
              <a:t> </a:t>
            </a:r>
            <a:r>
              <a:rPr lang="cs-CZ" dirty="0" smtClean="0"/>
              <a:t>na základě čestného prohlášení.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77373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Přijetí a povinný zápis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Zapsaný uchazeč již své rozhodnutí</a:t>
            </a:r>
            <a:r>
              <a:rPr lang="cs-CZ" b="1" dirty="0"/>
              <a:t> nemůže změnit</a:t>
            </a:r>
            <a:r>
              <a:rPr lang="cs-CZ" dirty="0"/>
              <a:t>. </a:t>
            </a:r>
            <a:r>
              <a:rPr lang="cs-CZ" b="1" dirty="0"/>
              <a:t>Výjimkou</a:t>
            </a:r>
            <a:r>
              <a:rPr lang="cs-CZ" dirty="0"/>
              <a:t> je situace, kdy byl přijat do druhé školy na základě </a:t>
            </a:r>
            <a:r>
              <a:rPr lang="cs-CZ" b="1" dirty="0"/>
              <a:t>odvolání proti rozhodnutí o nepřijetí</a:t>
            </a:r>
            <a:r>
              <a:rPr lang="cs-CZ" dirty="0"/>
              <a:t>. Zápisový lístek je mu vrácen po předložení výsledku odvolání a není rozhodující, ve kterém kole řízení úspěšné odvolání proběhlo.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02554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Napoprvé to nevyšlo, co </a:t>
            </a:r>
            <a:r>
              <a:rPr lang="pl-PL" b="1" dirty="0" smtClean="0"/>
              <a:t>dál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i="1" dirty="0"/>
              <a:t>Nevyšlo to na první pokus? </a:t>
            </a:r>
            <a:endParaRPr lang="cs-CZ" i="1" dirty="0" smtClean="0"/>
          </a:p>
          <a:p>
            <a:r>
              <a:rPr lang="cs-CZ" i="1" dirty="0" smtClean="0"/>
              <a:t>Brzy </a:t>
            </a:r>
            <a:r>
              <a:rPr lang="cs-CZ" i="1" dirty="0"/>
              <a:t>přijde druhá šance - druhé kolo přijímaček. </a:t>
            </a:r>
            <a:endParaRPr lang="cs-CZ" i="1" dirty="0" smtClean="0"/>
          </a:p>
          <a:p>
            <a:r>
              <a:rPr lang="cs-CZ" i="1" dirty="0" smtClean="0"/>
              <a:t>Jestli má žák odůvodněné </a:t>
            </a:r>
            <a:r>
              <a:rPr lang="cs-CZ" i="1" dirty="0"/>
              <a:t>pochybnosti o svém nepřijetí, </a:t>
            </a:r>
            <a:r>
              <a:rPr lang="cs-CZ" i="1" dirty="0" smtClean="0"/>
              <a:t>může </a:t>
            </a:r>
            <a:r>
              <a:rPr lang="cs-CZ" i="1" dirty="0"/>
              <a:t>se proti rozhodnutí </a:t>
            </a:r>
            <a:r>
              <a:rPr lang="cs-CZ" i="1" dirty="0" smtClean="0"/>
              <a:t>prostřednictvím svého zákonného zástupce písemně </a:t>
            </a:r>
            <a:r>
              <a:rPr lang="cs-CZ" i="1" dirty="0"/>
              <a:t>odvolat.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30716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Napoprvé to nevyšlo, co dál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fontAlgn="base"/>
            <a:r>
              <a:rPr lang="cs-CZ" dirty="0"/>
              <a:t>Když </a:t>
            </a:r>
            <a:r>
              <a:rPr lang="cs-CZ" dirty="0" smtClean="0"/>
              <a:t>neprojde žák přijímačkami </a:t>
            </a:r>
            <a:r>
              <a:rPr lang="cs-CZ" dirty="0"/>
              <a:t>a </a:t>
            </a:r>
            <a:r>
              <a:rPr lang="cs-CZ" b="1" dirty="0"/>
              <a:t>škola </a:t>
            </a:r>
            <a:r>
              <a:rPr lang="cs-CZ" b="1" dirty="0" smtClean="0"/>
              <a:t>ho nepřijme ke </a:t>
            </a:r>
            <a:r>
              <a:rPr lang="cs-CZ" b="1" dirty="0"/>
              <a:t>studiu</a:t>
            </a:r>
            <a:r>
              <a:rPr lang="cs-CZ" dirty="0"/>
              <a:t>, </a:t>
            </a:r>
            <a:r>
              <a:rPr lang="cs-CZ" b="1" dirty="0" smtClean="0"/>
              <a:t>obdrží </a:t>
            </a:r>
            <a:r>
              <a:rPr lang="cs-CZ" b="1" dirty="0"/>
              <a:t>rozhodnutí písemně</a:t>
            </a:r>
            <a:r>
              <a:rPr lang="cs-CZ" dirty="0"/>
              <a:t>(na rozdíl od přijatých, kteří své jméno/přidělený kód najdou na školním webu).</a:t>
            </a:r>
          </a:p>
          <a:p>
            <a:pPr fontAlgn="base"/>
            <a:r>
              <a:rPr lang="cs-CZ" dirty="0" smtClean="0"/>
              <a:t>Vybírejte </a:t>
            </a:r>
            <a:r>
              <a:rPr lang="cs-CZ" dirty="0"/>
              <a:t>poštu! Jestliže nelze oznámení o nepřijetí doručit, uloží se u provozovatele poštovních služeb na dobu 5 dnů a pak je považováno za doručené.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791746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Mělo by obsahovat:</a:t>
            </a:r>
          </a:p>
          <a:p>
            <a:r>
              <a:rPr lang="cs-CZ" dirty="0" smtClean="0"/>
              <a:t>Označení správního orgánu, jemuž je určeno</a:t>
            </a:r>
          </a:p>
          <a:p>
            <a:r>
              <a:rPr lang="cs-CZ" dirty="0" smtClean="0"/>
              <a:t>Jméno, příjmení, datum a místo narození a adresu trvalého bydliště uchazeče</a:t>
            </a:r>
          </a:p>
          <a:p>
            <a:r>
              <a:rPr lang="cs-CZ" dirty="0" smtClean="0"/>
              <a:t>Název školy, kód a název oboru vzdělání, formu vzdělání</a:t>
            </a:r>
          </a:p>
          <a:p>
            <a:r>
              <a:rPr lang="cs-CZ" dirty="0" smtClean="0"/>
              <a:t>Důvod nepřijetí uvedený ředitelem školy</a:t>
            </a:r>
          </a:p>
          <a:p>
            <a:r>
              <a:rPr lang="cs-CZ" dirty="0" smtClean="0"/>
              <a:t>Důvody odvolání</a:t>
            </a:r>
          </a:p>
          <a:p>
            <a:r>
              <a:rPr lang="cs-CZ" dirty="0" smtClean="0"/>
              <a:t>Jméno, příjmení a adresu trvalého bydliště zákonného zástupce nezletilého uchazeče, popř. jinou adresu pro doručování</a:t>
            </a:r>
          </a:p>
          <a:p>
            <a:r>
              <a:rPr lang="cs-CZ" dirty="0" smtClean="0"/>
              <a:t>Datum a podpis nezletilého uchazeče a jeho </a:t>
            </a:r>
            <a:r>
              <a:rPr lang="cs-CZ" smtClean="0"/>
              <a:t>zákonného zástupce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53838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Druhá šance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cs-CZ" dirty="0"/>
              <a:t>Střední školy, které nenaplní 1. ročníky v prvním kole, </a:t>
            </a:r>
            <a:r>
              <a:rPr lang="cs-CZ" b="1" dirty="0"/>
              <a:t>vyhlásí druhé kolo</a:t>
            </a:r>
            <a:r>
              <a:rPr lang="cs-CZ" dirty="0"/>
              <a:t>, případně i další kola přijímacího řízení</a:t>
            </a:r>
            <a:r>
              <a:rPr lang="cs-CZ" dirty="0" smtClean="0"/>
              <a:t>.</a:t>
            </a:r>
          </a:p>
          <a:p>
            <a:pPr fontAlgn="base"/>
            <a:endParaRPr lang="cs-CZ" dirty="0"/>
          </a:p>
          <a:p>
            <a:pPr fontAlgn="base"/>
            <a:r>
              <a:rPr lang="cs-CZ" b="1" dirty="0"/>
              <a:t>Detailní přehled o volných místech ve středních školách,</a:t>
            </a:r>
            <a:r>
              <a:rPr lang="cs-CZ" dirty="0"/>
              <a:t> oborech, do kterých se </a:t>
            </a:r>
            <a:r>
              <a:rPr lang="cs-CZ" dirty="0" smtClean="0"/>
              <a:t>může žák </a:t>
            </a:r>
            <a:r>
              <a:rPr lang="cs-CZ" dirty="0"/>
              <a:t>ve druhém kole </a:t>
            </a:r>
            <a:r>
              <a:rPr lang="cs-CZ" dirty="0" smtClean="0"/>
              <a:t>přihlásit, </a:t>
            </a:r>
            <a:r>
              <a:rPr lang="cs-CZ" dirty="0"/>
              <a:t>a termínech pro zkoušku s informací, z čeho se budou skládat, </a:t>
            </a:r>
            <a:r>
              <a:rPr lang="cs-CZ" dirty="0" smtClean="0"/>
              <a:t>najdete: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fontAlgn="base"/>
            <a:r>
              <a:rPr lang="cs-CZ" b="1" dirty="0"/>
              <a:t>na webových stránkách krajského úřadu</a:t>
            </a:r>
            <a:r>
              <a:rPr lang="cs-CZ" dirty="0"/>
              <a:t> = jediný zdroj se souhrnným přehledem škol s volnými místy v daném kraji </a:t>
            </a:r>
            <a:endParaRPr lang="cs-CZ" dirty="0" smtClean="0"/>
          </a:p>
          <a:p>
            <a:pPr fontAlgn="base"/>
            <a:r>
              <a:rPr lang="cs-CZ" b="1" dirty="0" smtClean="0"/>
              <a:t>na </a:t>
            </a:r>
            <a:r>
              <a:rPr lang="cs-CZ" b="1" dirty="0"/>
              <a:t>školních webových stránkách jednotlivých středních škol </a:t>
            </a:r>
            <a:r>
              <a:rPr lang="cs-CZ" dirty="0"/>
              <a:t>= přehled se týká pouze nabídky školy.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556755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Důležité webové stránky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2"/>
              </a:rPr>
              <a:t>http://www.msmt.cz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3"/>
              </a:rPr>
              <a:t>http://www.stredniskoly.cz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4"/>
              </a:rPr>
              <a:t>http://www.atlasskolstvi.cz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5"/>
              </a:rPr>
              <a:t>http://www.infoabsolvent.cz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+mj-lt"/>
                <a:hlinkClick r:id="rId6"/>
              </a:rPr>
              <a:t>http://www.budoucnostprofesi.cz</a:t>
            </a:r>
            <a:endParaRPr lang="cs-CZ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endParaRPr lang="cs-CZ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3248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1 – </a:t>
            </a:r>
            <a:r>
              <a:rPr lang="cs-CZ" sz="2800" b="1" dirty="0" smtClean="0">
                <a:solidFill>
                  <a:srgbClr val="FF0000"/>
                </a:solidFill>
              </a:rPr>
              <a:t>2 </a:t>
            </a:r>
            <a:r>
              <a:rPr lang="cs-CZ" sz="2800" b="1" dirty="0">
                <a:solidFill>
                  <a:srgbClr val="FF0000"/>
                </a:solidFill>
              </a:rPr>
              <a:t>přihlášky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/>
              <a:t>( na ZŠ, v prodejnách SEVT, na web MŠMT )</a:t>
            </a:r>
          </a:p>
          <a:p>
            <a:r>
              <a:rPr lang="cs-CZ" sz="2800" dirty="0"/>
              <a:t>doklady související s kritérii přijímacího řízení</a:t>
            </a:r>
          </a:p>
          <a:p>
            <a:pPr>
              <a:buNone/>
            </a:pPr>
            <a:r>
              <a:rPr lang="cs-CZ" sz="2800" dirty="0"/>
              <a:t>	( …, </a:t>
            </a:r>
            <a:r>
              <a:rPr lang="cs-CZ" sz="2800" dirty="0">
                <a:solidFill>
                  <a:srgbClr val="FF0000"/>
                </a:solidFill>
              </a:rPr>
              <a:t>doporučení PPP</a:t>
            </a:r>
            <a:r>
              <a:rPr lang="cs-CZ" sz="2800" dirty="0"/>
              <a:t>, u cizinců mimo zemí EU potvrzení o oprávněnosti pobytu )</a:t>
            </a:r>
          </a:p>
          <a:p>
            <a:r>
              <a:rPr lang="cs-CZ" sz="2800" dirty="0"/>
              <a:t>ověřené kopie vysvědčení nebo ověřený prospěch na zadní straně přihlášky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Odevzdá </a:t>
            </a:r>
            <a:r>
              <a:rPr lang="cs-CZ" sz="2800" b="1" dirty="0">
                <a:solidFill>
                  <a:srgbClr val="FF0000"/>
                </a:solidFill>
              </a:rPr>
              <a:t>osobně nebo poštou </a:t>
            </a:r>
            <a:r>
              <a:rPr lang="cs-CZ" sz="2800" b="1" dirty="0" smtClean="0">
                <a:solidFill>
                  <a:srgbClr val="FF0000"/>
                </a:solidFill>
              </a:rPr>
              <a:t>žák na </a:t>
            </a:r>
            <a:r>
              <a:rPr lang="cs-CZ" sz="2800" b="1" dirty="0">
                <a:solidFill>
                  <a:srgbClr val="FF0000"/>
                </a:solidFill>
              </a:rPr>
              <a:t>daných </a:t>
            </a:r>
            <a:r>
              <a:rPr lang="cs-CZ" sz="2800" b="1" dirty="0" smtClean="0">
                <a:solidFill>
                  <a:srgbClr val="FF0000"/>
                </a:solidFill>
              </a:rPr>
              <a:t>SŠ do  </a:t>
            </a:r>
            <a:r>
              <a:rPr lang="cs-CZ" sz="2800" b="1" dirty="0" smtClean="0">
                <a:solidFill>
                  <a:srgbClr val="FF0000"/>
                </a:solidFill>
              </a:rPr>
              <a:t>1. </a:t>
            </a:r>
            <a:r>
              <a:rPr lang="cs-CZ" sz="2800" b="1" dirty="0" smtClean="0">
                <a:solidFill>
                  <a:srgbClr val="FF0000"/>
                </a:solidFill>
              </a:rPr>
              <a:t>března </a:t>
            </a:r>
            <a:r>
              <a:rPr lang="cs-CZ" sz="2800" b="1" dirty="0" smtClean="0">
                <a:solidFill>
                  <a:srgbClr val="FF0000"/>
                </a:solidFill>
              </a:rPr>
              <a:t>2021.</a:t>
            </a:r>
            <a:endParaRPr lang="cs-CZ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Podání přihlášky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8789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136904" cy="439248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Do </a:t>
            </a:r>
            <a:r>
              <a:rPr lang="cs-CZ" sz="2400" b="1" dirty="0" smtClean="0">
                <a:solidFill>
                  <a:srgbClr val="FF0000"/>
                </a:solidFill>
              </a:rPr>
              <a:t>30</a:t>
            </a:r>
            <a:r>
              <a:rPr lang="cs-CZ" sz="2400" b="1" dirty="0" smtClean="0">
                <a:solidFill>
                  <a:srgbClr val="FF0000"/>
                </a:solidFill>
              </a:rPr>
              <a:t>. 11</a:t>
            </a:r>
            <a:r>
              <a:rPr lang="cs-CZ" sz="2400" dirty="0" smtClean="0">
                <a:solidFill>
                  <a:srgbClr val="FF0000"/>
                </a:solidFill>
              </a:rPr>
              <a:t>. 2020 </a:t>
            </a:r>
            <a:r>
              <a:rPr lang="cs-CZ" sz="2400" dirty="0" smtClean="0"/>
              <a:t>- </a:t>
            </a:r>
            <a:r>
              <a:rPr lang="cs-CZ" sz="2400" dirty="0">
                <a:solidFill>
                  <a:schemeClr val="tx1"/>
                </a:solidFill>
              </a:rPr>
              <a:t>umělecké obory v konzervatoři</a:t>
            </a:r>
            <a:endParaRPr lang="cs-CZ" sz="2400" dirty="0" smtClean="0">
              <a:effectLst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a obory s talentovou </a:t>
            </a:r>
            <a:r>
              <a:rPr lang="cs-CZ" sz="2400" dirty="0" smtClean="0">
                <a:solidFill>
                  <a:schemeClr val="tx1"/>
                </a:solidFill>
              </a:rPr>
              <a:t>zkouškou:</a:t>
            </a:r>
            <a:r>
              <a:rPr lang="cs-CZ" sz="2400" dirty="0"/>
              <a:t> </a:t>
            </a:r>
            <a:r>
              <a:rPr lang="cs-CZ" sz="2400" dirty="0" smtClean="0"/>
              <a:t>(</a:t>
            </a:r>
            <a:r>
              <a:rPr lang="cs-CZ" sz="2400" dirty="0" smtClean="0">
                <a:solidFill>
                  <a:schemeClr val="tx1"/>
                </a:solidFill>
              </a:rPr>
              <a:t>ve </a:t>
            </a:r>
            <a:r>
              <a:rPr lang="cs-CZ" sz="2400" dirty="0">
                <a:solidFill>
                  <a:schemeClr val="tx1"/>
                </a:solidFill>
              </a:rPr>
              <a:t>skupině oborů 82 Umění a užité </a:t>
            </a:r>
            <a:r>
              <a:rPr lang="cs-CZ" sz="2400" dirty="0" smtClean="0">
                <a:solidFill>
                  <a:schemeClr val="tx1"/>
                </a:solidFill>
              </a:rPr>
              <a:t>umění, 4letý </a:t>
            </a:r>
            <a:r>
              <a:rPr lang="cs-CZ" sz="2400" dirty="0">
                <a:solidFill>
                  <a:schemeClr val="tx1"/>
                </a:solidFill>
              </a:rPr>
              <a:t>obor 79-42-K/41 Gymnázium se sportovní </a:t>
            </a:r>
            <a:r>
              <a:rPr lang="cs-CZ" sz="2400" dirty="0" smtClean="0">
                <a:solidFill>
                  <a:schemeClr val="tx1"/>
                </a:solidFill>
              </a:rPr>
              <a:t>přípravou)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!!!Do </a:t>
            </a:r>
            <a:r>
              <a:rPr lang="cs-CZ" sz="2400" b="1" dirty="0">
                <a:solidFill>
                  <a:srgbClr val="FF0000"/>
                </a:solidFill>
              </a:rPr>
              <a:t>5</a:t>
            </a:r>
            <a:r>
              <a:rPr lang="cs-CZ" sz="2400" b="1" dirty="0" smtClean="0">
                <a:solidFill>
                  <a:srgbClr val="FF0000"/>
                </a:solidFill>
              </a:rPr>
              <a:t>. </a:t>
            </a:r>
            <a:r>
              <a:rPr lang="cs-CZ" sz="2400" b="1" dirty="0" smtClean="0">
                <a:solidFill>
                  <a:srgbClr val="FF0000"/>
                </a:solidFill>
              </a:rPr>
              <a:t>2. </a:t>
            </a:r>
            <a:r>
              <a:rPr lang="cs-CZ" sz="2400" b="1" dirty="0" smtClean="0">
                <a:solidFill>
                  <a:srgbClr val="FF0000"/>
                </a:solidFill>
              </a:rPr>
              <a:t>2021!!! </a:t>
            </a:r>
            <a:r>
              <a:rPr lang="cs-CZ" sz="2400" dirty="0" smtClean="0"/>
              <a:t>- </a:t>
            </a:r>
            <a:r>
              <a:rPr lang="cs-CZ" sz="2400" b="1" dirty="0" smtClean="0"/>
              <a:t>odevzdání dotazníků s podklady pro vyplnění přihlášek výchovné poradkyni -&gt;</a:t>
            </a:r>
            <a:endParaRPr lang="cs-CZ" sz="2400" b="1" dirty="0" smtClean="0">
              <a:solidFill>
                <a:schemeClr val="tx1"/>
              </a:solidFill>
            </a:endParaRPr>
          </a:p>
          <a:p>
            <a:r>
              <a:rPr lang="cs-CZ" sz="2400" b="1" dirty="0" smtClean="0">
                <a:solidFill>
                  <a:srgbClr val="FF0000"/>
                </a:solidFill>
                <a:effectLst/>
              </a:rPr>
              <a:t>!!!Do </a:t>
            </a:r>
            <a:r>
              <a:rPr lang="cs-CZ" sz="2400" b="1" dirty="0" smtClean="0">
                <a:solidFill>
                  <a:srgbClr val="FF0000"/>
                </a:solidFill>
                <a:effectLst/>
              </a:rPr>
              <a:t>1. </a:t>
            </a:r>
            <a:r>
              <a:rPr lang="cs-CZ" sz="2400" b="1" dirty="0" smtClean="0">
                <a:solidFill>
                  <a:srgbClr val="FF0000"/>
                </a:solidFill>
                <a:effectLst/>
              </a:rPr>
              <a:t>3. </a:t>
            </a:r>
            <a:r>
              <a:rPr lang="cs-CZ" sz="2400" b="1" dirty="0" smtClean="0">
                <a:solidFill>
                  <a:srgbClr val="FF0000"/>
                </a:solidFill>
                <a:effectLst/>
              </a:rPr>
              <a:t>2021!!! </a:t>
            </a:r>
            <a:r>
              <a:rPr lang="cs-CZ" sz="2400" b="1" dirty="0" smtClean="0">
                <a:effectLst/>
              </a:rPr>
              <a:t>– odevzdání přihlášky </a:t>
            </a:r>
            <a:r>
              <a:rPr lang="cs-CZ" sz="2400" b="1" dirty="0" smtClean="0">
                <a:solidFill>
                  <a:schemeClr val="tx1"/>
                </a:solidFill>
              </a:rPr>
              <a:t>pro </a:t>
            </a:r>
            <a:r>
              <a:rPr lang="cs-CZ" sz="2400" b="1" dirty="0">
                <a:solidFill>
                  <a:schemeClr val="tx1"/>
                </a:solidFill>
              </a:rPr>
              <a:t>denní formu </a:t>
            </a:r>
            <a:r>
              <a:rPr lang="cs-CZ" sz="2400" b="1" dirty="0" smtClean="0">
                <a:solidFill>
                  <a:schemeClr val="tx1"/>
                </a:solidFill>
              </a:rPr>
              <a:t>vzdělávání na SŠ</a:t>
            </a:r>
            <a:endParaRPr lang="cs-CZ" sz="2400" b="1" dirty="0" smtClean="0">
              <a:effectLst/>
            </a:endParaRPr>
          </a:p>
          <a:p>
            <a:pPr marL="0" indent="0">
              <a:buNone/>
            </a:pPr>
            <a:endParaRPr lang="cs-CZ" sz="2400" b="1" dirty="0" smtClean="0">
              <a:effectLst/>
            </a:endParaRPr>
          </a:p>
          <a:p>
            <a:pPr marL="0" indent="0">
              <a:buNone/>
            </a:pPr>
            <a:r>
              <a:rPr lang="cs-CZ" sz="2400" b="1" i="1" dirty="0" smtClean="0">
                <a:solidFill>
                  <a:schemeClr val="tx1"/>
                </a:solidFill>
              </a:rPr>
              <a:t>     </a:t>
            </a:r>
            <a:endParaRPr lang="cs-CZ" sz="2400" b="1" dirty="0" smtClean="0">
              <a:effectLst/>
            </a:endParaRP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Termíny pro podání přihlášek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932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53556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Pozvánku s pokyny a dalšími požadavky obdrží uchazeč nejpozději </a:t>
            </a:r>
            <a:r>
              <a:rPr lang="cs-CZ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14 dní před</a:t>
            </a:r>
            <a:r>
              <a:rPr lang="cs-CZ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jejím konáním. 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spc="0" dirty="0" smtClean="0">
                <a:ln w="18415" cmpd="sng">
                  <a:solidFill>
                    <a:srgbClr val="FFFFFF"/>
                  </a:solidFill>
                  <a:prstDash val="solid"/>
                </a:ln>
              </a:rPr>
              <a:t>Pozvánka k přijímací zkoušce</a:t>
            </a:r>
            <a:endParaRPr lang="cs-CZ" b="1" spc="0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224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První kolo přijímacího </a:t>
            </a:r>
            <a:r>
              <a:rPr lang="cs-CZ" b="1" dirty="0" smtClean="0"/>
              <a:t>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Ve </a:t>
            </a:r>
            <a:r>
              <a:rPr lang="cs-CZ" dirty="0"/>
              <a:t>stanoveném období pro první kolo </a:t>
            </a:r>
            <a:r>
              <a:rPr lang="cs-CZ" dirty="0" smtClean="0"/>
              <a:t>projde </a:t>
            </a:r>
            <a:r>
              <a:rPr lang="cs-CZ" dirty="0"/>
              <a:t>jak jednotnou, tak případně i školní přijímací zkouškou. </a:t>
            </a:r>
            <a:endParaRPr lang="cs-CZ" dirty="0" smtClean="0"/>
          </a:p>
          <a:p>
            <a:endParaRPr lang="cs-CZ" dirty="0"/>
          </a:p>
          <a:p>
            <a:r>
              <a:rPr lang="cs-CZ" b="1" dirty="0"/>
              <a:t>Výjimkou jsou obory sportovních gymnázií</a:t>
            </a:r>
            <a:r>
              <a:rPr lang="cs-CZ" dirty="0"/>
              <a:t>, kdy </a:t>
            </a:r>
            <a:r>
              <a:rPr lang="cs-CZ" dirty="0" smtClean="0"/>
              <a:t>talentové zkoušky </a:t>
            </a:r>
            <a:r>
              <a:rPr lang="cs-CZ" dirty="0"/>
              <a:t>proběhnou </a:t>
            </a:r>
            <a:r>
              <a:rPr lang="cs-CZ" dirty="0" smtClean="0"/>
              <a:t>dříve od 2. 1. do 15. 2. </a:t>
            </a:r>
            <a:r>
              <a:rPr lang="cs-CZ" dirty="0" smtClean="0"/>
              <a:t>2021, </a:t>
            </a:r>
            <a:r>
              <a:rPr lang="cs-CZ" dirty="0"/>
              <a:t>ale jednotná zkouška se koná v dubnu.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4209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Jednotná přijímací zkouška </a:t>
            </a:r>
            <a:r>
              <a:rPr lang="cs-CZ" b="1" dirty="0" smtClean="0"/>
              <a:t>pro maturitní obory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Pokud se </a:t>
            </a:r>
            <a:r>
              <a:rPr lang="cs-CZ" dirty="0" smtClean="0"/>
              <a:t>žák hlásí </a:t>
            </a:r>
            <a:r>
              <a:rPr lang="cs-CZ" dirty="0"/>
              <a:t>do maturitního oboru, </a:t>
            </a:r>
            <a:r>
              <a:rPr lang="cs-CZ" dirty="0" smtClean="0"/>
              <a:t>musí </a:t>
            </a:r>
            <a:r>
              <a:rPr lang="cs-CZ" dirty="0"/>
              <a:t>vykonat jednotnou zkoušku formou písemných testů.</a:t>
            </a:r>
          </a:p>
          <a:p>
            <a:pPr lvl="0"/>
            <a:r>
              <a:rPr lang="cs-CZ" dirty="0"/>
              <a:t>Testy se skládají z </a:t>
            </a:r>
            <a:r>
              <a:rPr lang="cs-CZ" b="1" dirty="0"/>
              <a:t>českého jazyka a literatury a matematiky. </a:t>
            </a:r>
            <a:r>
              <a:rPr lang="cs-CZ" dirty="0"/>
              <a:t>Nepřipravuje je škola, ale Centrum pro zjišťování výsledků vzdělávání a budou i centrálně vyhodnocovány. </a:t>
            </a:r>
          </a:p>
          <a:p>
            <a:pPr lvl="0"/>
            <a:r>
              <a:rPr lang="cs-CZ" dirty="0" smtClean="0"/>
              <a:t>V případě maturitního </a:t>
            </a:r>
            <a:r>
              <a:rPr lang="cs-CZ" b="1" dirty="0" smtClean="0"/>
              <a:t>oboru </a:t>
            </a:r>
            <a:r>
              <a:rPr lang="cs-CZ" b="1" dirty="0"/>
              <a:t>s talentovou zkouškou </a:t>
            </a:r>
            <a:r>
              <a:rPr lang="cs-CZ" dirty="0"/>
              <a:t>ze skupiny oborů 82 nebo </a:t>
            </a:r>
            <a:r>
              <a:rPr lang="cs-CZ" dirty="0" smtClean="0"/>
              <a:t>uměleckého oboru </a:t>
            </a:r>
            <a:r>
              <a:rPr lang="cs-CZ" dirty="0"/>
              <a:t>v </a:t>
            </a:r>
            <a:r>
              <a:rPr lang="cs-CZ" dirty="0" smtClean="0"/>
              <a:t>konzervatoři se jednotná </a:t>
            </a:r>
            <a:r>
              <a:rPr lang="cs-CZ" dirty="0"/>
              <a:t>zkouška </a:t>
            </a:r>
            <a:r>
              <a:rPr lang="cs-CZ" dirty="0" smtClean="0"/>
              <a:t>nekoná.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32345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Jednotná přijímací zkouška </a:t>
            </a:r>
            <a:r>
              <a:rPr lang="cs-CZ" b="1" dirty="0" smtClean="0"/>
              <a:t>povinně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Gymnázium </a:t>
            </a:r>
            <a:r>
              <a:rPr lang="cs-CZ" b="1" dirty="0"/>
              <a:t>se sportovní </a:t>
            </a:r>
            <a:r>
              <a:rPr lang="cs-CZ" b="1" dirty="0" smtClean="0"/>
              <a:t>přípravou</a:t>
            </a:r>
            <a:r>
              <a:rPr lang="cs-CZ" dirty="0"/>
              <a:t> </a:t>
            </a:r>
            <a:r>
              <a:rPr lang="cs-CZ" dirty="0" smtClean="0"/>
              <a:t>se </a:t>
            </a:r>
            <a:r>
              <a:rPr lang="cs-CZ" dirty="0"/>
              <a:t>také řadí do oborů s </a:t>
            </a:r>
            <a:r>
              <a:rPr lang="cs-CZ" dirty="0" smtClean="0"/>
              <a:t>talentovými zkouškami, </a:t>
            </a:r>
            <a:r>
              <a:rPr lang="cs-CZ" dirty="0"/>
              <a:t>jednotnou zkouškou </a:t>
            </a:r>
            <a:r>
              <a:rPr lang="cs-CZ" dirty="0" smtClean="0"/>
              <a:t>však žák musí </a:t>
            </a:r>
            <a:r>
              <a:rPr lang="cs-CZ" dirty="0"/>
              <a:t>projít. </a:t>
            </a:r>
          </a:p>
          <a:p>
            <a:pPr lvl="0"/>
            <a:r>
              <a:rPr lang="cs-CZ" b="1" dirty="0"/>
              <a:t>Výhoda jednotných zkoušek</a:t>
            </a:r>
            <a:r>
              <a:rPr lang="cs-CZ" dirty="0"/>
              <a:t>: když </a:t>
            </a:r>
            <a:r>
              <a:rPr lang="cs-CZ" dirty="0" smtClean="0"/>
              <a:t>žák využije </a:t>
            </a:r>
            <a:r>
              <a:rPr lang="cs-CZ" dirty="0"/>
              <a:t>možnosti podat dvě </a:t>
            </a:r>
            <a:r>
              <a:rPr lang="cs-CZ" dirty="0" smtClean="0"/>
              <a:t>přihlášky, </a:t>
            </a:r>
            <a:r>
              <a:rPr lang="cs-CZ" dirty="0"/>
              <a:t>zkoušku </a:t>
            </a:r>
            <a:r>
              <a:rPr lang="cs-CZ" dirty="0" smtClean="0"/>
              <a:t>vykoná </a:t>
            </a:r>
            <a:r>
              <a:rPr lang="cs-CZ" dirty="0"/>
              <a:t>dvakrát, </a:t>
            </a:r>
            <a:r>
              <a:rPr lang="cs-CZ" b="1" dirty="0"/>
              <a:t>do hodnocení se </a:t>
            </a:r>
            <a:r>
              <a:rPr lang="cs-CZ" b="1" dirty="0" smtClean="0"/>
              <a:t>vždy </a:t>
            </a:r>
            <a:r>
              <a:rPr lang="cs-CZ" b="1" dirty="0"/>
              <a:t>započítá lepší výsledek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56065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Školní přijímací </a:t>
            </a:r>
            <a:r>
              <a:rPr lang="cs-CZ" b="1" dirty="0" smtClean="0"/>
              <a:t>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Kromě povinné jednotné přijímací zkoušky může škola organizovat ještě i </a:t>
            </a:r>
            <a:r>
              <a:rPr lang="cs-CZ" b="1" dirty="0"/>
              <a:t>vlastní školní zkoušku</a:t>
            </a:r>
            <a:r>
              <a:rPr lang="cs-CZ" dirty="0"/>
              <a:t>, např. z dalších předmětů. V takovém případě </a:t>
            </a:r>
            <a:r>
              <a:rPr lang="cs-CZ" dirty="0" smtClean="0"/>
              <a:t>by žák vykonával </a:t>
            </a:r>
            <a:r>
              <a:rPr lang="cs-CZ" dirty="0"/>
              <a:t>zkoušky ve dvou dnech, lépe řečeno možná i ve čtyřech, když se </a:t>
            </a:r>
            <a:r>
              <a:rPr lang="cs-CZ" dirty="0" smtClean="0"/>
              <a:t>přihlásí </a:t>
            </a:r>
            <a:r>
              <a:rPr lang="cs-CZ" dirty="0"/>
              <a:t>do dvou škol. </a:t>
            </a: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dirty="0"/>
              <a:t>Podrobné informace, jak je to u </a:t>
            </a:r>
            <a:r>
              <a:rPr lang="cs-CZ" dirty="0" smtClean="0"/>
              <a:t>každého  oboru</a:t>
            </a:r>
            <a:r>
              <a:rPr lang="cs-CZ" dirty="0"/>
              <a:t>, </a:t>
            </a:r>
            <a:r>
              <a:rPr lang="cs-CZ" dirty="0" smtClean="0"/>
              <a:t>lze najít </a:t>
            </a:r>
            <a:r>
              <a:rPr lang="cs-CZ" dirty="0"/>
              <a:t>v sekci Kam na </a:t>
            </a:r>
            <a:r>
              <a:rPr lang="cs-CZ" dirty="0" smtClean="0"/>
              <a:t>školu na www.infoabsolvent.cz 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16290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183</TotalTime>
  <Words>1023</Words>
  <Application>Microsoft Office PowerPoint</Application>
  <PresentationFormat>Předvádění na obrazovce (4:3)</PresentationFormat>
  <Paragraphs>121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Tok</vt:lpstr>
      <vt:lpstr>Přijímací zkoušky 2020/2021</vt:lpstr>
      <vt:lpstr>Přihláška</vt:lpstr>
      <vt:lpstr>Podání přihlášky</vt:lpstr>
      <vt:lpstr>Termíny pro podání přihlášek</vt:lpstr>
      <vt:lpstr>Pozvánka k přijímací zkoušce</vt:lpstr>
      <vt:lpstr>První kolo přijímacího řízení</vt:lpstr>
      <vt:lpstr>Jednotná přijímací zkouška pro maturitní obory</vt:lpstr>
      <vt:lpstr>Jednotná přijímací zkouška povinně</vt:lpstr>
      <vt:lpstr>Školní přijímací zkouška</vt:lpstr>
      <vt:lpstr>Snímek 10</vt:lpstr>
      <vt:lpstr>Termíny jednotné přijímací zkoušky pro maturitní obory</vt:lpstr>
      <vt:lpstr>Náhradní termíny</vt:lpstr>
      <vt:lpstr>Termíny</vt:lpstr>
      <vt:lpstr>Kritéria přijímacího řízení – vyhlášení a hodnocení </vt:lpstr>
      <vt:lpstr>Kritéria přijímacího řízení – vyhlášení a hodnocení </vt:lpstr>
      <vt:lpstr>Kritéria přijímacího řízení – vyhlášení a hodnocení </vt:lpstr>
      <vt:lpstr>Jak to u zkoušek dopadlo </vt:lpstr>
      <vt:lpstr>Jak to u zkoušek dopadlo </vt:lpstr>
      <vt:lpstr>Přijetí a povinný zápis ke studiu</vt:lpstr>
      <vt:lpstr>Přijetí a povinný zápis ke studiu</vt:lpstr>
      <vt:lpstr>Přijetí a povinný zápis ke studiu</vt:lpstr>
      <vt:lpstr>Napoprvé to nevyšlo, co dál</vt:lpstr>
      <vt:lpstr>Napoprvé to nevyšlo, co dál</vt:lpstr>
      <vt:lpstr>Odvolání</vt:lpstr>
      <vt:lpstr>Druhá šance</vt:lpstr>
      <vt:lpstr>Důležité webové stránky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zkoušky 2016/2017</dc:title>
  <dc:creator>Lucka</dc:creator>
  <cp:lastModifiedBy>Lucka</cp:lastModifiedBy>
  <cp:revision>47</cp:revision>
  <dcterms:created xsi:type="dcterms:W3CDTF">2016-10-28T16:17:23Z</dcterms:created>
  <dcterms:modified xsi:type="dcterms:W3CDTF">2020-11-10T17:18:22Z</dcterms:modified>
</cp:coreProperties>
</file>