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73" r:id="rId4"/>
  </p:sldMasterIdLst>
  <p:notesMasterIdLst>
    <p:notesMasterId r:id="rId37"/>
  </p:notesMasterIdLst>
  <p:handoutMasterIdLst>
    <p:handoutMasterId r:id="rId38"/>
  </p:handoutMasterIdLst>
  <p:sldIdLst>
    <p:sldId id="931" r:id="rId5"/>
    <p:sldId id="908" r:id="rId6"/>
    <p:sldId id="909" r:id="rId7"/>
    <p:sldId id="910" r:id="rId8"/>
    <p:sldId id="911" r:id="rId9"/>
    <p:sldId id="912" r:id="rId10"/>
    <p:sldId id="913" r:id="rId11"/>
    <p:sldId id="930" r:id="rId12"/>
    <p:sldId id="914" r:id="rId13"/>
    <p:sldId id="916" r:id="rId14"/>
    <p:sldId id="917" r:id="rId15"/>
    <p:sldId id="918" r:id="rId16"/>
    <p:sldId id="919" r:id="rId17"/>
    <p:sldId id="920" r:id="rId18"/>
    <p:sldId id="921" r:id="rId19"/>
    <p:sldId id="922" r:id="rId20"/>
    <p:sldId id="923" r:id="rId21"/>
    <p:sldId id="924" r:id="rId22"/>
    <p:sldId id="925" r:id="rId23"/>
    <p:sldId id="926" r:id="rId24"/>
    <p:sldId id="927" r:id="rId25"/>
    <p:sldId id="928" r:id="rId26"/>
    <p:sldId id="893" r:id="rId27"/>
    <p:sldId id="872" r:id="rId28"/>
    <p:sldId id="891" r:id="rId29"/>
    <p:sldId id="879" r:id="rId30"/>
    <p:sldId id="880" r:id="rId31"/>
    <p:sldId id="903" r:id="rId32"/>
    <p:sldId id="904" r:id="rId33"/>
    <p:sldId id="906" r:id="rId34"/>
    <p:sldId id="883" r:id="rId35"/>
    <p:sldId id="884" r:id="rId3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D35E55-7202-873E-9F78-AB65D2685788}" name="Kociánová Anna" initials="KA" userId="S::kocianovaa@msmt.cz::d2db85b0-f1f0-4d14-a816-2a34e4bec99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řeček Pavel, Ing." initials="KPI" lastIdx="1" clrIdx="0">
    <p:extLst>
      <p:ext uri="{19B8F6BF-5375-455C-9EA6-DF929625EA0E}">
        <p15:presenceInfo xmlns:p15="http://schemas.microsoft.com/office/powerpoint/2012/main" userId="S-1-5-21-1024343765-948047755-1557874966-210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1E8F0"/>
    <a:srgbClr val="0000FF"/>
    <a:srgbClr val="62C6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9FFFE37-5B72-41CD-A3D0-D4A2922361B1}" type="datetimeFigureOut">
              <a:rPr lang="cs-CZ" smtClean="0"/>
              <a:pPr/>
              <a:t>09.01.2024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B951891-3EBD-45A6-8A7F-A43C96ABE344}" type="slidenum">
              <a:rPr lang="cs-CZ" smtClean="0"/>
              <a:pPr/>
              <a:t>‹#›</a:t>
            </a:fld>
            <a:endParaRPr lang="cs-CZ"/>
          </a:p>
        </p:txBody>
      </p:sp>
    </p:spTree>
    <p:extLst>
      <p:ext uri="{BB962C8B-B14F-4D97-AF65-F5344CB8AC3E}">
        <p14:creationId xmlns:p14="http://schemas.microsoft.com/office/powerpoint/2010/main" val="1921089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F2C9A5B-1EE5-41B1-A14D-0086EB452C30}" type="datetimeFigureOut">
              <a:rPr lang="cs-CZ" smtClean="0"/>
              <a:pPr/>
              <a:t>09.01.2024</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5375547-E490-4E46-896A-3B9E014CC759}" type="slidenum">
              <a:rPr lang="cs-CZ" smtClean="0"/>
              <a:pPr/>
              <a:t>‹#›</a:t>
            </a:fld>
            <a:endParaRPr lang="cs-CZ"/>
          </a:p>
        </p:txBody>
      </p:sp>
    </p:spTree>
    <p:extLst>
      <p:ext uri="{BB962C8B-B14F-4D97-AF65-F5344CB8AC3E}">
        <p14:creationId xmlns:p14="http://schemas.microsoft.com/office/powerpoint/2010/main" val="1883962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68000" y="1224000"/>
            <a:ext cx="7824000" cy="1522800"/>
          </a:xfrm>
        </p:spPr>
        <p:txBody>
          <a:bodyPr lIns="0" tIns="0" rIns="0" bIns="0" anchor="b">
            <a:noAutofit/>
          </a:bodyPr>
          <a:lstStyle>
            <a:lvl1pPr algn="l">
              <a:defRPr sz="3400" cap="small" baseline="0">
                <a:solidFill>
                  <a:srgbClr val="87888A"/>
                </a:solidFill>
                <a:latin typeface="Calibri" panose="020F0502020204030204" pitchFamily="34" charset="0"/>
              </a:defRPr>
            </a:lvl1pPr>
          </a:lstStyle>
          <a:p>
            <a:r>
              <a:rPr lang="cs-CZ"/>
              <a:t>Změny financování </a:t>
            </a:r>
            <a:br>
              <a:rPr lang="cs-CZ"/>
            </a:br>
            <a:r>
              <a:rPr lang="cs-CZ"/>
              <a:t>regionálního školství</a:t>
            </a:r>
          </a:p>
        </p:txBody>
      </p:sp>
      <p:sp>
        <p:nvSpPr>
          <p:cNvPr id="3" name="Podnadpis 2"/>
          <p:cNvSpPr>
            <a:spLocks noGrp="1"/>
          </p:cNvSpPr>
          <p:nvPr>
            <p:ph type="subTitle" idx="1"/>
          </p:nvPr>
        </p:nvSpPr>
        <p:spPr>
          <a:xfrm>
            <a:off x="768000" y="6022800"/>
            <a:ext cx="5181696" cy="415200"/>
          </a:xfrm>
        </p:spPr>
        <p:txBody>
          <a:bodyPr lIns="0" tIns="0" rIns="0" bIns="0"/>
          <a:lstStyle>
            <a:lvl1pPr marL="0" indent="0" algn="l">
              <a:lnSpc>
                <a:spcPct val="100000"/>
              </a:lnSpc>
              <a:spcBef>
                <a:spcPts val="0"/>
              </a:spcBef>
              <a:buNone/>
              <a:defRPr sz="1600" cap="small" baseline="0">
                <a:solidFill>
                  <a:srgbClr val="87888A"/>
                </a:solidFill>
                <a:latin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Tree>
    <p:extLst>
      <p:ext uri="{BB962C8B-B14F-4D97-AF65-F5344CB8AC3E}">
        <p14:creationId xmlns:p14="http://schemas.microsoft.com/office/powerpoint/2010/main" val="159238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cs-CZ"/>
              <a:t>Aktuální stav přípravy změny financování </a:t>
            </a:r>
            <a:r>
              <a:rPr lang="cs-CZ" err="1"/>
              <a:t>RgŠ</a:t>
            </a:r>
            <a:endParaRPr lang="cs-CZ"/>
          </a:p>
        </p:txBody>
      </p:sp>
      <p:sp>
        <p:nvSpPr>
          <p:cNvPr id="3" name="Zástupný symbol pro obsah 2"/>
          <p:cNvSpPr>
            <a:spLocks noGrp="1"/>
          </p:cNvSpPr>
          <p:nvPr>
            <p:ph idx="1" hasCustomPrompt="1"/>
          </p:nvPr>
        </p:nvSpPr>
        <p:spPr>
          <a:xfrm>
            <a:off x="729599" y="1825625"/>
            <a:ext cx="10515600" cy="4351338"/>
          </a:xfrm>
        </p:spPr>
        <p:txBody>
          <a:bodyPr>
            <a:noAutofit/>
          </a:bodyPr>
          <a:lstStyle>
            <a:lvl1pPr>
              <a:defRPr/>
            </a:lvl1pPr>
            <a:lvl2pPr marL="108000" indent="0">
              <a:buNone/>
              <a:defRPr/>
            </a:lvl2pPr>
            <a:lvl3pPr marL="612000" indent="-180000">
              <a:defRPr/>
            </a:lvl3pPr>
            <a:lvl4pPr>
              <a:defRPr lang="cs-CZ" sz="1900" kern="1200" baseline="0" dirty="0" smtClean="0">
                <a:solidFill>
                  <a:schemeClr val="tx1"/>
                </a:solidFill>
                <a:latin typeface="Calibri Light" panose="020F0302020204030204" pitchFamily="34" charset="0"/>
                <a:ea typeface="+mn-ea"/>
                <a:cs typeface="+mn-cs"/>
              </a:defRPr>
            </a:lvl4pPr>
            <a:lvl5pPr marL="432000" indent="0">
              <a:buFont typeface="Arial" panose="020B0604020202020204" pitchFamily="34" charset="0"/>
              <a:buNone/>
              <a:defRPr baseline="0"/>
            </a:lvl5pPr>
            <a:lvl6pPr marL="1260000">
              <a:defRPr lang="cs-CZ" sz="1900" b="0" kern="1200" dirty="0" smtClean="0">
                <a:solidFill>
                  <a:schemeClr val="tx1"/>
                </a:solidFill>
                <a:latin typeface="+mj-lt"/>
                <a:ea typeface="+mn-ea"/>
                <a:cs typeface="+mn-cs"/>
              </a:defRPr>
            </a:lvl6pPr>
          </a:lstStyle>
          <a:p>
            <a:pPr lvl="0"/>
            <a:r>
              <a:rPr lang="cs-CZ"/>
              <a:t>zákon č. 167/2018 Sb. posunul účinnost změny financování o 1 rok, </a:t>
            </a:r>
            <a:br>
              <a:rPr lang="cs-CZ"/>
            </a:br>
            <a:r>
              <a:rPr lang="cs-CZ"/>
              <a:t>tj. na 1. ledna 2020</a:t>
            </a:r>
          </a:p>
          <a:p>
            <a:pPr lvl="0"/>
            <a:r>
              <a:rPr lang="cs-CZ"/>
              <a:t>rok 2019 – přechodový rok </a:t>
            </a:r>
          </a:p>
          <a:p>
            <a:pPr marL="612000" lvl="3" indent="-180000" algn="l" defTabSz="914400" rtl="0" eaLnBrk="1" latinLnBrk="0" hangingPunct="1">
              <a:lnSpc>
                <a:spcPct val="100000"/>
              </a:lnSpc>
              <a:spcBef>
                <a:spcPts val="0"/>
              </a:spcBef>
              <a:buFont typeface="Arial" panose="020B0604020202020204" pitchFamily="34" charset="0"/>
              <a:buChar char="•"/>
            </a:pPr>
            <a:r>
              <a:rPr lang="cs-CZ"/>
              <a:t>financování jako doposud (republikové a krajské normativy)</a:t>
            </a:r>
          </a:p>
          <a:p>
            <a:pPr lvl="3"/>
            <a:r>
              <a:rPr lang="cs-CZ"/>
              <a:t>doplněny 3 nové jednoroční rozvojové programy:</a:t>
            </a:r>
          </a:p>
          <a:p>
            <a:pPr lvl="4"/>
            <a:r>
              <a:rPr lang="cs-CZ"/>
              <a:t>	od 1. 1. 2019</a:t>
            </a:r>
          </a:p>
          <a:p>
            <a:pPr lvl="5"/>
            <a:r>
              <a:rPr lang="cs-CZ"/>
              <a:t>RP na vyrovnávání mezikrajových rozdílů v odměňování pedagogů </a:t>
            </a:r>
            <a:br>
              <a:rPr lang="cs-CZ"/>
            </a:br>
            <a:r>
              <a:rPr lang="cs-CZ"/>
              <a:t>v MŠ, ZŠ, ŠD a SŠ – peníze jsou již na školách </a:t>
            </a:r>
          </a:p>
          <a:p>
            <a:pPr lvl="5"/>
            <a:r>
              <a:rPr lang="cs-CZ"/>
              <a:t>RP pro MŠ (překryv a rozšíření provozu MŠ)</a:t>
            </a:r>
          </a:p>
          <a:p>
            <a:pPr lvl="4"/>
            <a:r>
              <a:rPr lang="cs-CZ"/>
              <a:t>	od 1. 9. 2019</a:t>
            </a:r>
          </a:p>
          <a:p>
            <a:pPr marL="1260000" lvl="5" indent="-228600" algn="l" defTabSz="914400" rtl="0" eaLnBrk="1" latinLnBrk="0" hangingPunct="1">
              <a:lnSpc>
                <a:spcPct val="90000"/>
              </a:lnSpc>
              <a:spcBef>
                <a:spcPts val="500"/>
              </a:spcBef>
              <a:buFont typeface="Arial" panose="020B0604020202020204" pitchFamily="34" charset="0"/>
              <a:buChar char="•"/>
            </a:pPr>
            <a:r>
              <a:rPr lang="cs-CZ"/>
              <a:t>RP pro ZŠ a SŠ na zohlednění náběhu </a:t>
            </a:r>
            <a:r>
              <a:rPr lang="cs-CZ" err="1"/>
              <a:t>PHmax</a:t>
            </a:r>
            <a:endParaRPr lang="cs-CZ"/>
          </a:p>
          <a:p>
            <a:pPr lvl="2"/>
            <a:endParaRPr lang="cs-CZ"/>
          </a:p>
        </p:txBody>
      </p:sp>
      <p:sp>
        <p:nvSpPr>
          <p:cNvPr id="6" name="Zástupný symbol pro číslo snímku 5"/>
          <p:cNvSpPr>
            <a:spLocks noGrp="1"/>
          </p:cNvSpPr>
          <p:nvPr>
            <p:ph type="sldNum" sz="quarter" idx="12"/>
          </p:nvPr>
        </p:nvSpPr>
        <p:spPr/>
        <p:txBody>
          <a:bodyPr/>
          <a:lstStyle/>
          <a:p>
            <a:fld id="{323BD8D3-A9DD-40CB-A396-ADCE34852C74}" type="slidenum">
              <a:rPr lang="cs-CZ" smtClean="0"/>
              <a:pPr/>
              <a:t>‹#›</a:t>
            </a:fld>
            <a:endParaRPr lang="cs-CZ"/>
          </a:p>
        </p:txBody>
      </p:sp>
    </p:spTree>
    <p:extLst>
      <p:ext uri="{BB962C8B-B14F-4D97-AF65-F5344CB8AC3E}">
        <p14:creationId xmlns:p14="http://schemas.microsoft.com/office/powerpoint/2010/main" val="2942523704"/>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ulka">
    <p:spTree>
      <p:nvGrpSpPr>
        <p:cNvPr id="1" name=""/>
        <p:cNvGrpSpPr/>
        <p:nvPr/>
      </p:nvGrpSpPr>
      <p:grpSpPr>
        <a:xfrm>
          <a:off x="0" y="0"/>
          <a:ext cx="0" cy="0"/>
          <a:chOff x="0" y="0"/>
          <a:chExt cx="0" cy="0"/>
        </a:xfrm>
      </p:grpSpPr>
      <p:sp>
        <p:nvSpPr>
          <p:cNvPr id="2" name="Nadpis 1"/>
          <p:cNvSpPr>
            <a:spLocks noGrp="1"/>
          </p:cNvSpPr>
          <p:nvPr>
            <p:ph type="title"/>
          </p:nvPr>
        </p:nvSpPr>
        <p:spPr>
          <a:xfrm>
            <a:off x="719667" y="944564"/>
            <a:ext cx="10515600" cy="609917"/>
          </a:xfrm>
        </p:spPr>
        <p:txBody>
          <a:bodyPr anchor="t" anchorCtr="0">
            <a:noAutofit/>
          </a:bodyPr>
          <a:lstStyle>
            <a:lvl1pPr>
              <a:lnSpc>
                <a:spcPct val="100000"/>
              </a:lnSpc>
              <a:defRPr sz="2100" baseline="0"/>
            </a:lvl1pPr>
          </a:lstStyle>
          <a:p>
            <a:r>
              <a:rPr lang="cs-CZ"/>
              <a:t>Kliknutím lze upravit styl.</a:t>
            </a:r>
          </a:p>
        </p:txBody>
      </p:sp>
      <p:sp>
        <p:nvSpPr>
          <p:cNvPr id="6" name="Zástupný symbol pro číslo snímku 5"/>
          <p:cNvSpPr>
            <a:spLocks noGrp="1"/>
          </p:cNvSpPr>
          <p:nvPr>
            <p:ph type="sldNum" sz="quarter" idx="12"/>
          </p:nvPr>
        </p:nvSpPr>
        <p:spPr/>
        <p:txBody>
          <a:bodyPr/>
          <a:lstStyle/>
          <a:p>
            <a:fld id="{323BD8D3-A9DD-40CB-A396-ADCE34852C74}" type="slidenum">
              <a:rPr lang="cs-CZ" smtClean="0"/>
              <a:pPr/>
              <a:t>‹#›</a:t>
            </a:fld>
            <a:endParaRPr lang="cs-CZ"/>
          </a:p>
        </p:txBody>
      </p:sp>
      <p:graphicFrame>
        <p:nvGraphicFramePr>
          <p:cNvPr id="7" name="Tabulka 6"/>
          <p:cNvGraphicFramePr>
            <a:graphicFrameLocks noGrp="1"/>
          </p:cNvGraphicFramePr>
          <p:nvPr userDrawn="1"/>
        </p:nvGraphicFramePr>
        <p:xfrm>
          <a:off x="729599" y="3546686"/>
          <a:ext cx="10515600" cy="7416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3532208531"/>
                    </a:ext>
                  </a:extLst>
                </a:gridCol>
                <a:gridCol w="1752600">
                  <a:extLst>
                    <a:ext uri="{9D8B030D-6E8A-4147-A177-3AD203B41FA5}">
                      <a16:colId xmlns:a16="http://schemas.microsoft.com/office/drawing/2014/main" val="2446159533"/>
                    </a:ext>
                  </a:extLst>
                </a:gridCol>
                <a:gridCol w="1752600">
                  <a:extLst>
                    <a:ext uri="{9D8B030D-6E8A-4147-A177-3AD203B41FA5}">
                      <a16:colId xmlns:a16="http://schemas.microsoft.com/office/drawing/2014/main" val="3828646843"/>
                    </a:ext>
                  </a:extLst>
                </a:gridCol>
                <a:gridCol w="1752600">
                  <a:extLst>
                    <a:ext uri="{9D8B030D-6E8A-4147-A177-3AD203B41FA5}">
                      <a16:colId xmlns:a16="http://schemas.microsoft.com/office/drawing/2014/main" val="2071330293"/>
                    </a:ext>
                  </a:extLst>
                </a:gridCol>
                <a:gridCol w="1752600">
                  <a:extLst>
                    <a:ext uri="{9D8B030D-6E8A-4147-A177-3AD203B41FA5}">
                      <a16:colId xmlns:a16="http://schemas.microsoft.com/office/drawing/2014/main" val="3500415985"/>
                    </a:ext>
                  </a:extLst>
                </a:gridCol>
                <a:gridCol w="1752600">
                  <a:extLst>
                    <a:ext uri="{9D8B030D-6E8A-4147-A177-3AD203B41FA5}">
                      <a16:colId xmlns:a16="http://schemas.microsoft.com/office/drawing/2014/main" val="1800194414"/>
                    </a:ext>
                  </a:extLst>
                </a:gridCol>
              </a:tblGrid>
              <a:tr h="370840">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extLst>
                  <a:ext uri="{0D108BD9-81ED-4DB2-BD59-A6C34878D82A}">
                    <a16:rowId xmlns:a16="http://schemas.microsoft.com/office/drawing/2014/main" val="1398266416"/>
                  </a:ext>
                </a:extLst>
              </a:tr>
              <a:tr h="370840">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extLst>
                  <a:ext uri="{0D108BD9-81ED-4DB2-BD59-A6C34878D82A}">
                    <a16:rowId xmlns:a16="http://schemas.microsoft.com/office/drawing/2014/main" val="2215755881"/>
                  </a:ext>
                </a:extLst>
              </a:tr>
            </a:tbl>
          </a:graphicData>
        </a:graphic>
      </p:graphicFrame>
      <p:sp>
        <p:nvSpPr>
          <p:cNvPr id="8" name="Zástupný symbol pro obsah 2"/>
          <p:cNvSpPr>
            <a:spLocks noGrp="1"/>
          </p:cNvSpPr>
          <p:nvPr>
            <p:ph idx="13"/>
          </p:nvPr>
        </p:nvSpPr>
        <p:spPr>
          <a:xfrm>
            <a:off x="729599" y="1825625"/>
            <a:ext cx="10935352" cy="1472776"/>
          </a:xfrm>
        </p:spPr>
        <p:txBody>
          <a:bodyPr>
            <a:no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9" name="Zástupný symbol pro obsah 2"/>
          <p:cNvSpPr>
            <a:spLocks noGrp="1"/>
          </p:cNvSpPr>
          <p:nvPr>
            <p:ph idx="14"/>
          </p:nvPr>
        </p:nvSpPr>
        <p:spPr>
          <a:xfrm>
            <a:off x="719667" y="4636559"/>
            <a:ext cx="10935352" cy="1472776"/>
          </a:xfrm>
        </p:spPr>
        <p:txBody>
          <a:bodyPr>
            <a:no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976192046"/>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729599" y="1849437"/>
            <a:ext cx="515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280964" y="1849437"/>
            <a:ext cx="515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číslo snímku 6"/>
          <p:cNvSpPr>
            <a:spLocks noGrp="1"/>
          </p:cNvSpPr>
          <p:nvPr>
            <p:ph type="sldNum" sz="quarter" idx="12"/>
          </p:nvPr>
        </p:nvSpPr>
        <p:spPr/>
        <p:txBody>
          <a:bodyPr/>
          <a:lstStyle/>
          <a:p>
            <a:fld id="{323BD8D3-A9DD-40CB-A396-ADCE34852C74}" type="slidenum">
              <a:rPr lang="cs-CZ" smtClean="0"/>
              <a:pPr/>
              <a:t>‹#›</a:t>
            </a:fld>
            <a:endParaRPr lang="cs-CZ"/>
          </a:p>
        </p:txBody>
      </p:sp>
    </p:spTree>
    <p:extLst>
      <p:ext uri="{BB962C8B-B14F-4D97-AF65-F5344CB8AC3E}">
        <p14:creationId xmlns:p14="http://schemas.microsoft.com/office/powerpoint/2010/main" val="142819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5" name="Zástupný symbol pro číslo snímku 4"/>
          <p:cNvSpPr>
            <a:spLocks noGrp="1"/>
          </p:cNvSpPr>
          <p:nvPr>
            <p:ph type="sldNum" sz="quarter" idx="12"/>
          </p:nvPr>
        </p:nvSpPr>
        <p:spPr/>
        <p:txBody>
          <a:bodyPr/>
          <a:lstStyle/>
          <a:p>
            <a:fld id="{323BD8D3-A9DD-40CB-A396-ADCE34852C74}" type="slidenum">
              <a:rPr lang="cs-CZ" smtClean="0"/>
              <a:pPr/>
              <a:t>‹#›</a:t>
            </a:fld>
            <a:endParaRPr lang="cs-CZ"/>
          </a:p>
        </p:txBody>
      </p:sp>
    </p:spTree>
    <p:extLst>
      <p:ext uri="{BB962C8B-B14F-4D97-AF65-F5344CB8AC3E}">
        <p14:creationId xmlns:p14="http://schemas.microsoft.com/office/powerpoint/2010/main" val="298872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23BD8D3-A9DD-40CB-A396-ADCE34852C74}" type="slidenum">
              <a:rPr lang="cs-CZ" smtClean="0"/>
              <a:pPr/>
              <a:t>‹#›</a:t>
            </a:fld>
            <a:endParaRPr lang="cs-CZ"/>
          </a:p>
        </p:txBody>
      </p:sp>
    </p:spTree>
    <p:extLst>
      <p:ext uri="{BB962C8B-B14F-4D97-AF65-F5344CB8AC3E}">
        <p14:creationId xmlns:p14="http://schemas.microsoft.com/office/powerpoint/2010/main" val="418686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slední stránka">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989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729600" y="936001"/>
            <a:ext cx="10838169" cy="622138"/>
          </a:xfrm>
          <a:prstGeom prst="rect">
            <a:avLst/>
          </a:prstGeom>
        </p:spPr>
        <p:txBody>
          <a:bodyPr vert="horz" lIns="0" tIns="0" rIns="0" bIns="0" rtlCol="0" anchor="t" anchorCtr="0">
            <a:normAutofit/>
          </a:bodyPr>
          <a:lstStyle/>
          <a:p>
            <a:r>
              <a:rPr lang="cs-CZ"/>
              <a:t>Aktuální stav přípravy změny financování </a:t>
            </a:r>
            <a:r>
              <a:rPr lang="cs-CZ" err="1"/>
              <a:t>RgŠ</a:t>
            </a:r>
            <a:endParaRPr lang="cs-CZ"/>
          </a:p>
        </p:txBody>
      </p:sp>
      <p:sp>
        <p:nvSpPr>
          <p:cNvPr id="3" name="Zástupný symbol pro text 2"/>
          <p:cNvSpPr>
            <a:spLocks noGrp="1"/>
          </p:cNvSpPr>
          <p:nvPr>
            <p:ph type="body" idx="1"/>
          </p:nvPr>
        </p:nvSpPr>
        <p:spPr>
          <a:xfrm>
            <a:off x="729600" y="1825625"/>
            <a:ext cx="10515600" cy="4351338"/>
          </a:xfrm>
          <a:prstGeom prst="rect">
            <a:avLst/>
          </a:prstGeom>
        </p:spPr>
        <p:txBody>
          <a:bodyPr vert="horz" lIns="0" tIns="0" rIns="0" bIns="0" rtlCol="0">
            <a:normAutofit/>
          </a:bodyPr>
          <a:lstStyle/>
          <a:p>
            <a:pPr lvl="0"/>
            <a:r>
              <a:rPr lang="cs-CZ"/>
              <a:t>zákon č. 167/2018 Sb. posunul účinnost změny financování o 1 rok, </a:t>
            </a:r>
            <a:br>
              <a:rPr lang="cs-CZ"/>
            </a:br>
            <a:r>
              <a:rPr lang="cs-CZ"/>
              <a:t>tj. na 1. ledna 2020</a:t>
            </a:r>
          </a:p>
          <a:p>
            <a:pPr lvl="0"/>
            <a:r>
              <a:rPr lang="cs-CZ"/>
              <a:t>rok 2019 – přechodový rok </a:t>
            </a:r>
          </a:p>
          <a:p>
            <a:pPr marL="612000" lvl="3" indent="-180000" algn="l" defTabSz="914400" rtl="0" eaLnBrk="1" latinLnBrk="0" hangingPunct="1">
              <a:lnSpc>
                <a:spcPct val="100000"/>
              </a:lnSpc>
              <a:spcBef>
                <a:spcPts val="0"/>
              </a:spcBef>
              <a:buFont typeface="Arial" panose="020B0604020202020204" pitchFamily="34" charset="0"/>
              <a:buChar char="•"/>
            </a:pPr>
            <a:r>
              <a:rPr lang="cs-CZ"/>
              <a:t>financování jako doposud (republikové a krajské normativy)</a:t>
            </a:r>
          </a:p>
          <a:p>
            <a:pPr lvl="3"/>
            <a:r>
              <a:rPr lang="cs-CZ"/>
              <a:t>doplněny 3 nové jednoroční rozvojové programy:</a:t>
            </a:r>
          </a:p>
          <a:p>
            <a:pPr lvl="4"/>
            <a:r>
              <a:rPr lang="cs-CZ"/>
              <a:t>	od 1. 1. 2019</a:t>
            </a:r>
          </a:p>
          <a:p>
            <a:pPr lvl="5"/>
            <a:r>
              <a:rPr lang="cs-CZ"/>
              <a:t>RP na vyrovnávání mezikrajových rozdílů v odměňování pedagogů </a:t>
            </a:r>
            <a:br>
              <a:rPr lang="cs-CZ"/>
            </a:br>
            <a:r>
              <a:rPr lang="cs-CZ"/>
              <a:t>v MŠ, ZŠ, ŠD a SŠ – peníze jsou již na školách </a:t>
            </a:r>
          </a:p>
          <a:p>
            <a:pPr lvl="5"/>
            <a:r>
              <a:rPr lang="cs-CZ"/>
              <a:t>RP pro MŠ (překryv a rozšíření provozu MŠ)</a:t>
            </a:r>
          </a:p>
          <a:p>
            <a:pPr lvl="4"/>
            <a:r>
              <a:rPr lang="cs-CZ"/>
              <a:t>	od 1. 9. 2019</a:t>
            </a:r>
          </a:p>
          <a:p>
            <a:pPr marL="1260000" lvl="5" indent="-228600" algn="l" defTabSz="914400" rtl="0" eaLnBrk="1" latinLnBrk="0" hangingPunct="1">
              <a:lnSpc>
                <a:spcPct val="90000"/>
              </a:lnSpc>
              <a:spcBef>
                <a:spcPts val="500"/>
              </a:spcBef>
              <a:buFont typeface="Arial" panose="020B0604020202020204" pitchFamily="34" charset="0"/>
              <a:buChar char="•"/>
            </a:pPr>
            <a:r>
              <a:rPr lang="cs-CZ"/>
              <a:t>RP pro ZŠ a SŠ na zohlednění náběhu </a:t>
            </a:r>
            <a:r>
              <a:rPr lang="cs-CZ" err="1"/>
              <a:t>PHmax</a:t>
            </a:r>
            <a:endParaRPr lang="cs-CZ"/>
          </a:p>
        </p:txBody>
      </p:sp>
      <p:sp>
        <p:nvSpPr>
          <p:cNvPr id="6" name="Zástupný symbol pro číslo snímku 5"/>
          <p:cNvSpPr>
            <a:spLocks noGrp="1"/>
          </p:cNvSpPr>
          <p:nvPr>
            <p:ph type="sldNum" sz="quarter" idx="4"/>
          </p:nvPr>
        </p:nvSpPr>
        <p:spPr>
          <a:xfrm>
            <a:off x="11694566" y="101218"/>
            <a:ext cx="497433" cy="365125"/>
          </a:xfrm>
          <a:prstGeom prst="rect">
            <a:avLst/>
          </a:prstGeom>
        </p:spPr>
        <p:txBody>
          <a:bodyPr vert="horz" lIns="91440" tIns="45720" rIns="91440" bIns="45720" rtlCol="0" anchor="ctr"/>
          <a:lstStyle>
            <a:lvl1pPr algn="ctr">
              <a:defRPr sz="1200" baseline="0">
                <a:solidFill>
                  <a:schemeClr val="bg1">
                    <a:lumMod val="75000"/>
                  </a:schemeClr>
                </a:solidFill>
              </a:defRPr>
            </a:lvl1pPr>
          </a:lstStyle>
          <a:p>
            <a:fld id="{323BD8D3-A9DD-40CB-A396-ADCE34852C74}" type="slidenum">
              <a:rPr lang="cs-CZ" smtClean="0"/>
              <a:pPr/>
              <a:t>‹#›</a:t>
            </a:fld>
            <a:endParaRPr lang="cs-CZ"/>
          </a:p>
        </p:txBody>
      </p:sp>
    </p:spTree>
    <p:extLst>
      <p:ext uri="{BB962C8B-B14F-4D97-AF65-F5344CB8AC3E}">
        <p14:creationId xmlns:p14="http://schemas.microsoft.com/office/powerpoint/2010/main" val="11683210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hf hdr="0" ftr="0" dt="0"/>
  <p:txStyles>
    <p:titleStyle>
      <a:lvl1pPr algn="l" defTabSz="914400" rtl="0" eaLnBrk="1" latinLnBrk="0" hangingPunct="1">
        <a:lnSpc>
          <a:spcPct val="90000"/>
        </a:lnSpc>
        <a:spcBef>
          <a:spcPct val="0"/>
        </a:spcBef>
        <a:buNone/>
        <a:defRPr sz="2100" kern="1200" cap="all" baseline="0">
          <a:solidFill>
            <a:srgbClr val="428D96"/>
          </a:solidFill>
          <a:latin typeface="Calibri" panose="020F0502020204030204" pitchFamily="34" charset="0"/>
          <a:ea typeface="+mj-ea"/>
          <a:cs typeface="+mj-cs"/>
        </a:defRPr>
      </a:lvl1pPr>
    </p:titleStyle>
    <p:bodyStyle>
      <a:lvl1pPr marL="324000" indent="-216000" algn="l" defTabSz="914400" rtl="0" eaLnBrk="1" latinLnBrk="0" hangingPunct="1">
        <a:lnSpc>
          <a:spcPct val="100000"/>
        </a:lnSpc>
        <a:spcBef>
          <a:spcPts val="0"/>
        </a:spcBef>
        <a:spcAft>
          <a:spcPts val="800"/>
        </a:spcAft>
        <a:buClr>
          <a:srgbClr val="428D96"/>
        </a:buClr>
        <a:buFont typeface="Calibri Light" panose="020F0302020204030204" pitchFamily="34" charset="0"/>
        <a:buChar char="●"/>
        <a:defRPr sz="1900" kern="1200" baseline="0">
          <a:solidFill>
            <a:schemeClr val="tx1"/>
          </a:solidFill>
          <a:latin typeface="Calibri Light" panose="020F0302020204030204" pitchFamily="34" charset="0"/>
          <a:ea typeface="+mn-ea"/>
          <a:cs typeface="+mn-cs"/>
        </a:defRPr>
      </a:lvl1pPr>
      <a:lvl2pPr marL="324000" indent="-216000" algn="l" defTabSz="914400" rtl="0" eaLnBrk="1" latinLnBrk="0" hangingPunct="1">
        <a:lnSpc>
          <a:spcPct val="100000"/>
        </a:lnSpc>
        <a:spcBef>
          <a:spcPts val="0"/>
        </a:spcBef>
        <a:spcAft>
          <a:spcPts val="0"/>
        </a:spcAft>
        <a:buClr>
          <a:srgbClr val="428D96"/>
        </a:buClr>
        <a:buFont typeface="Calibri Light" panose="020F0302020204030204" pitchFamily="34" charset="0"/>
        <a:buChar char="●"/>
        <a:defRPr sz="1900" kern="1200" baseline="0">
          <a:solidFill>
            <a:schemeClr val="tx1"/>
          </a:solidFill>
          <a:latin typeface="Calibri Light" panose="020F0302020204030204" pitchFamily="34" charset="0"/>
          <a:ea typeface="+mn-ea"/>
          <a:cs typeface="+mn-cs"/>
        </a:defRPr>
      </a:lvl2pPr>
      <a:lvl3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3pPr>
      <a:lvl4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4pPr>
      <a:lvl5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5pPr>
      <a:lvl6pPr marL="1260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0">
          <p15:clr>
            <a:srgbClr val="F26B43"/>
          </p15:clr>
        </p15:guide>
        <p15:guide id="2" pos="5534">
          <p15:clr>
            <a:srgbClr val="F26B43"/>
          </p15:clr>
        </p15:guide>
        <p15:guide id="3" orient="horz" pos="595">
          <p15:clr>
            <a:srgbClr val="F26B43"/>
          </p15:clr>
        </p15:guide>
        <p15:guide id="4" orient="horz" pos="3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identitaobcana.cz/" TargetMode="External"/><Relationship Id="rId2" Type="http://schemas.openxmlformats.org/officeDocument/2006/relationships/hyperlink" Target="https://info.identitaobcana.cz/idp/"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prijimacky.cermat.cz/files/files/dokumenty/jednotna-prijmaci-zkouska/2022/Tiskopisy_p%C5%99ihl%C3%A1%C5%A1ek/Prihlaska_SS_denni_editovatelna.pdf" TargetMode="External"/><Relationship Id="rId2" Type="http://schemas.openxmlformats.org/officeDocument/2006/relationships/hyperlink" Target="https://www.to-das.cz/prihlaska-na-stredni-skolu/"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prijimacky.cermat.cz/menu/upravy-podminek-prijimaciho-rizeni/uchazeci-se-specialnimi-vzdelavacimi-potrebami"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o-das.cz/body-za-vysvedceni-u-prijimaci-zkousky/" TargetMode="External"/><Relationship Id="rId2" Type="http://schemas.openxmlformats.org/officeDocument/2006/relationships/hyperlink" Target="https://www.to-das.cz/statni-prijimacky-jpz/"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o-das.cz/aktualne-prijimaci-zkousky-zmeny-2023-24/?gclid=EAIaIQobChMIqbHd_JeaggMVkpGDBx216ArOEAAYASAAEgIwlvD_BwE" TargetMode="External"/><Relationship Id="rId2" Type="http://schemas.openxmlformats.org/officeDocument/2006/relationships/hyperlink" Target="https://www.to-das.cz/cermat-testy/"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live/A1vx3q2hCKg?si=5bL4hZnWOHiubgNo&amp;t=22698" TargetMode="External"/><Relationship Id="rId2" Type="http://schemas.openxmlformats.org/officeDocument/2006/relationships/hyperlink" Target="https://www.to-das.cz/body-za-vysvedceni-u-prijimaci-zkousky/"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EF283A-B9B2-42FA-9810-DDFA5CC27790}"/>
              </a:ext>
            </a:extLst>
          </p:cNvPr>
          <p:cNvSpPr>
            <a:spLocks noGrp="1"/>
          </p:cNvSpPr>
          <p:nvPr>
            <p:ph type="ctrTitle"/>
          </p:nvPr>
        </p:nvSpPr>
        <p:spPr/>
        <p:txBody>
          <a:bodyPr/>
          <a:lstStyle/>
          <a:p>
            <a:r>
              <a:rPr lang="cs-CZ" dirty="0"/>
              <a:t>Přijímací řízení ve školním roce 2023/2024</a:t>
            </a:r>
          </a:p>
        </p:txBody>
      </p:sp>
      <p:sp>
        <p:nvSpPr>
          <p:cNvPr id="3" name="Podnadpis 2">
            <a:extLst>
              <a:ext uri="{FF2B5EF4-FFF2-40B4-BE49-F238E27FC236}">
                <a16:creationId xmlns:a16="http://schemas.microsoft.com/office/drawing/2014/main" id="{35CA69B6-A3EC-4DC6-8809-44639EEBB1ED}"/>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843062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10</a:t>
            </a:fld>
            <a:endParaRPr lang="cs-CZ"/>
          </a:p>
        </p:txBody>
      </p:sp>
      <p:sp>
        <p:nvSpPr>
          <p:cNvPr id="3" name="TextovéPole 2"/>
          <p:cNvSpPr txBox="1"/>
          <p:nvPr/>
        </p:nvSpPr>
        <p:spPr>
          <a:xfrm>
            <a:off x="3789559" y="473725"/>
            <a:ext cx="4171270" cy="707886"/>
          </a:xfrm>
          <a:prstGeom prst="rect">
            <a:avLst/>
          </a:prstGeom>
          <a:noFill/>
        </p:spPr>
        <p:txBody>
          <a:bodyPr wrap="none" rtlCol="0">
            <a:spAutoFit/>
          </a:bodyPr>
          <a:lstStyle/>
          <a:p>
            <a:pPr algn="ctr"/>
            <a:r>
              <a:rPr lang="cs-CZ" sz="4000" dirty="0"/>
              <a:t>Jak podat přihlášku</a:t>
            </a:r>
          </a:p>
        </p:txBody>
      </p:sp>
      <p:pic>
        <p:nvPicPr>
          <p:cNvPr id="3074" name="Picture 2"/>
          <p:cNvPicPr>
            <a:picLocks noChangeAspect="1" noChangeArrowheads="1"/>
          </p:cNvPicPr>
          <p:nvPr/>
        </p:nvPicPr>
        <p:blipFill>
          <a:blip r:embed="rId2"/>
          <a:srcRect/>
          <a:stretch>
            <a:fillRect/>
          </a:stretch>
        </p:blipFill>
        <p:spPr bwMode="auto">
          <a:xfrm>
            <a:off x="631614" y="1333500"/>
            <a:ext cx="10682173" cy="4896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11</a:t>
            </a:fld>
            <a:endParaRPr lang="cs-CZ"/>
          </a:p>
        </p:txBody>
      </p:sp>
      <p:sp>
        <p:nvSpPr>
          <p:cNvPr id="3" name="Obdélník 2"/>
          <p:cNvSpPr/>
          <p:nvPr/>
        </p:nvSpPr>
        <p:spPr>
          <a:xfrm>
            <a:off x="627961" y="253388"/>
            <a:ext cx="10686362" cy="5878532"/>
          </a:xfrm>
          <a:prstGeom prst="rect">
            <a:avLst/>
          </a:prstGeom>
        </p:spPr>
        <p:txBody>
          <a:bodyPr wrap="square">
            <a:spAutoFit/>
          </a:bodyPr>
          <a:lstStyle/>
          <a:p>
            <a:pPr algn="ctr" fontAlgn="base"/>
            <a:r>
              <a:rPr lang="cs-CZ" sz="4000" b="1" dirty="0"/>
              <a:t>A) Přihláška na SŠ plně elektronicky online</a:t>
            </a:r>
          </a:p>
          <a:p>
            <a:pPr fontAlgn="base"/>
            <a:r>
              <a:rPr lang="cs-CZ" sz="2400" dirty="0"/>
              <a:t>Novým </a:t>
            </a:r>
            <a:r>
              <a:rPr lang="cs-CZ" sz="2400" b="1" dirty="0"/>
              <a:t>elektronickým podáním přihlášky na SŠ</a:t>
            </a:r>
            <a:r>
              <a:rPr lang="cs-CZ" sz="2400" dirty="0"/>
              <a:t> online z domova </a:t>
            </a:r>
            <a:r>
              <a:rPr lang="cs-CZ" sz="2400" b="1" dirty="0"/>
              <a:t>ušetříte peníze</a:t>
            </a:r>
            <a:r>
              <a:rPr lang="cs-CZ" sz="2400" dirty="0"/>
              <a:t> za tisk a poštovné. Ulehčíte práci jak sobě, tak středním školám.</a:t>
            </a:r>
          </a:p>
          <a:p>
            <a:pPr fontAlgn="base"/>
            <a:endParaRPr lang="cs-CZ" sz="2400" dirty="0"/>
          </a:p>
          <a:p>
            <a:pPr fontAlgn="base"/>
            <a:r>
              <a:rPr lang="cs-CZ" sz="2400" dirty="0"/>
              <a:t> Online přihlášku podáte </a:t>
            </a:r>
            <a:r>
              <a:rPr lang="cs-CZ" sz="2400" b="1" dirty="0"/>
              <a:t>jednoduše za pár minut</a:t>
            </a:r>
            <a:r>
              <a:rPr lang="cs-CZ" sz="2400" dirty="0"/>
              <a:t> v těchto pěti krocích:</a:t>
            </a:r>
          </a:p>
          <a:p>
            <a:pPr fontAlgn="base"/>
            <a:endParaRPr lang="cs-CZ" sz="2400" dirty="0"/>
          </a:p>
          <a:p>
            <a:pPr fontAlgn="base"/>
            <a:r>
              <a:rPr lang="cs-CZ" sz="2400" dirty="0"/>
              <a:t>1) Přihlásíte se do systému </a:t>
            </a:r>
            <a:r>
              <a:rPr lang="cs-CZ" sz="2400" dirty="0" err="1"/>
              <a:t>DiPSy</a:t>
            </a:r>
            <a:r>
              <a:rPr lang="cs-CZ" sz="2400" dirty="0"/>
              <a:t> a </a:t>
            </a:r>
            <a:r>
              <a:rPr lang="cs-CZ" sz="2400" b="1" dirty="0"/>
              <a:t>vyberete své dítě</a:t>
            </a:r>
            <a:r>
              <a:rPr lang="cs-CZ" sz="2400" dirty="0"/>
              <a:t> (systém je napojen na registr obyvatel a bude přístupný od 15. ledna).</a:t>
            </a:r>
          </a:p>
          <a:p>
            <a:pPr fontAlgn="base"/>
            <a:r>
              <a:rPr lang="cs-CZ" sz="2400" dirty="0"/>
              <a:t>2) Vyberete </a:t>
            </a:r>
            <a:r>
              <a:rPr lang="cs-CZ" sz="2400" b="1" dirty="0"/>
              <a:t>3 obory bez talentové zkoušky</a:t>
            </a:r>
            <a:r>
              <a:rPr lang="cs-CZ" sz="2400" dirty="0"/>
              <a:t>, kam se chcete hlásit (kompletní </a:t>
            </a:r>
            <a:r>
              <a:rPr lang="cs-CZ" sz="2400" dirty="0" err="1"/>
              <a:t>info</a:t>
            </a:r>
            <a:r>
              <a:rPr lang="cs-CZ" sz="2400" dirty="0"/>
              <a:t> o oborech je v systému).</a:t>
            </a:r>
          </a:p>
          <a:p>
            <a:pPr fontAlgn="base"/>
            <a:r>
              <a:rPr lang="cs-CZ" sz="2400" dirty="0"/>
              <a:t>3) Obory vyberete </a:t>
            </a:r>
            <a:r>
              <a:rPr lang="cs-CZ" sz="2400" b="1" dirty="0"/>
              <a:t>v pořadí dle priority</a:t>
            </a:r>
            <a:r>
              <a:rPr lang="cs-CZ" sz="2400" dirty="0"/>
              <a:t> (1. místo obor, kam se chcete dostat nejvíce).</a:t>
            </a:r>
          </a:p>
          <a:p>
            <a:pPr fontAlgn="base"/>
            <a:r>
              <a:rPr lang="cs-CZ" sz="2400" b="1" dirty="0"/>
              <a:t>4) Nahrajete přílohy</a:t>
            </a:r>
            <a:r>
              <a:rPr lang="cs-CZ" sz="2400" dirty="0"/>
              <a:t> jako fotky nebo </a:t>
            </a:r>
            <a:r>
              <a:rPr lang="cs-CZ" sz="2400" dirty="0" err="1"/>
              <a:t>skeny</a:t>
            </a:r>
            <a:r>
              <a:rPr lang="cs-CZ" sz="2400" dirty="0"/>
              <a:t>. V systému uvidíte, jaké přílohy škola pro daný obor požaduje.</a:t>
            </a:r>
          </a:p>
          <a:p>
            <a:pPr fontAlgn="base"/>
            <a:r>
              <a:rPr lang="cs-CZ" sz="2400" b="1" dirty="0"/>
              <a:t>5) Potvrdíte odeslání přihlášek</a:t>
            </a:r>
            <a:r>
              <a:rPr lang="cs-CZ" sz="2400" dirty="0"/>
              <a:t> a přijde vám e-</a:t>
            </a:r>
            <a:r>
              <a:rPr lang="cs-CZ" sz="2400" dirty="0" err="1"/>
              <a:t>mailové</a:t>
            </a:r>
            <a:r>
              <a:rPr lang="cs-CZ" sz="2400" dirty="0"/>
              <a:t> potvrzení, že jste přihlášky podali. </a:t>
            </a:r>
            <a:r>
              <a:rPr lang="cs-CZ" sz="2400" b="1" dirty="0"/>
              <a:t>Přihlášky musíte podat do 20. února.</a:t>
            </a:r>
            <a:endParaRPr lang="cs-CZ"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12</a:t>
            </a:fld>
            <a:endParaRPr lang="cs-CZ"/>
          </a:p>
        </p:txBody>
      </p:sp>
      <p:pic>
        <p:nvPicPr>
          <p:cNvPr id="4098" name="Picture 2"/>
          <p:cNvPicPr>
            <a:picLocks noChangeAspect="1" noChangeArrowheads="1"/>
          </p:cNvPicPr>
          <p:nvPr/>
        </p:nvPicPr>
        <p:blipFill>
          <a:blip r:embed="rId2"/>
          <a:srcRect/>
          <a:stretch>
            <a:fillRect/>
          </a:stretch>
        </p:blipFill>
        <p:spPr bwMode="auto">
          <a:xfrm>
            <a:off x="2891506" y="365328"/>
            <a:ext cx="6069958" cy="5868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13</a:t>
            </a:fld>
            <a:endParaRPr lang="cs-CZ"/>
          </a:p>
        </p:txBody>
      </p:sp>
      <p:sp>
        <p:nvSpPr>
          <p:cNvPr id="3" name="Obdélník 2"/>
          <p:cNvSpPr/>
          <p:nvPr/>
        </p:nvSpPr>
        <p:spPr>
          <a:xfrm>
            <a:off x="264405" y="751344"/>
            <a:ext cx="11413475" cy="5509200"/>
          </a:xfrm>
          <a:prstGeom prst="rect">
            <a:avLst/>
          </a:prstGeom>
        </p:spPr>
        <p:txBody>
          <a:bodyPr wrap="square">
            <a:spAutoFit/>
          </a:bodyPr>
          <a:lstStyle/>
          <a:p>
            <a:pPr algn="ctr" fontAlgn="base"/>
            <a:r>
              <a:rPr lang="cs-CZ" sz="4000" b="1" dirty="0"/>
              <a:t>B) Přihláška na SŠ: Výpis ze systému</a:t>
            </a:r>
          </a:p>
          <a:p>
            <a:pPr fontAlgn="base"/>
            <a:r>
              <a:rPr lang="cs-CZ" sz="2400" dirty="0"/>
              <a:t>I když nemáte </a:t>
            </a:r>
            <a:r>
              <a:rPr lang="cs-CZ" sz="2400" dirty="0">
                <a:hlinkClick r:id="rId2"/>
              </a:rPr>
              <a:t>e-identitu</a:t>
            </a:r>
            <a:r>
              <a:rPr lang="cs-CZ" sz="2400" dirty="0"/>
              <a:t>, můžete vyplnit přihlášku online. Zabere vám to ale </a:t>
            </a:r>
            <a:r>
              <a:rPr lang="cs-CZ" sz="2400" b="1" dirty="0"/>
              <a:t>podstatně více času</a:t>
            </a:r>
            <a:r>
              <a:rPr lang="cs-CZ" sz="2400" dirty="0"/>
              <a:t>, než s </a:t>
            </a:r>
            <a:r>
              <a:rPr lang="cs-CZ" sz="2400" dirty="0">
                <a:hlinkClick r:id="rId3"/>
              </a:rPr>
              <a:t>elektronickou identitou</a:t>
            </a:r>
            <a:r>
              <a:rPr lang="cs-CZ" sz="2400" dirty="0"/>
              <a:t>, a navíc budete muset přihlášky do škol doručit. </a:t>
            </a:r>
          </a:p>
          <a:p>
            <a:pPr fontAlgn="base"/>
            <a:r>
              <a:rPr lang="cs-CZ" sz="2400" dirty="0"/>
              <a:t>1) Do systému </a:t>
            </a:r>
            <a:r>
              <a:rPr lang="cs-CZ" sz="2400" dirty="0" err="1"/>
              <a:t>DiPSy</a:t>
            </a:r>
            <a:r>
              <a:rPr lang="cs-CZ" sz="2400" dirty="0"/>
              <a:t> se dostanete bez přihlášení a </a:t>
            </a:r>
            <a:r>
              <a:rPr lang="cs-CZ" sz="2400" b="1" dirty="0"/>
              <a:t>vyplníte všechny údaje</a:t>
            </a:r>
            <a:r>
              <a:rPr lang="cs-CZ" sz="2400" dirty="0"/>
              <a:t> o sobě a svém dítěti.</a:t>
            </a:r>
          </a:p>
          <a:p>
            <a:pPr fontAlgn="base"/>
            <a:r>
              <a:rPr lang="cs-CZ" sz="2400" dirty="0"/>
              <a:t>2) Vyberete </a:t>
            </a:r>
            <a:r>
              <a:rPr lang="cs-CZ" sz="2400" b="1" dirty="0"/>
              <a:t>3 obory bez talentové zkoušky</a:t>
            </a:r>
            <a:r>
              <a:rPr lang="cs-CZ" sz="2400" dirty="0"/>
              <a:t>, kam se chcete hlásit (kompletní </a:t>
            </a:r>
            <a:r>
              <a:rPr lang="cs-CZ" sz="2400" dirty="0" err="1"/>
              <a:t>info</a:t>
            </a:r>
            <a:r>
              <a:rPr lang="cs-CZ" sz="2400" dirty="0"/>
              <a:t> o oborech je v systému).</a:t>
            </a:r>
          </a:p>
          <a:p>
            <a:pPr fontAlgn="base"/>
            <a:r>
              <a:rPr lang="cs-CZ" sz="2400" dirty="0"/>
              <a:t>3) Obory vyberete </a:t>
            </a:r>
            <a:r>
              <a:rPr lang="cs-CZ" sz="2400" b="1" dirty="0"/>
              <a:t>v pořadí dle priority</a:t>
            </a:r>
            <a:r>
              <a:rPr lang="cs-CZ" sz="2400" dirty="0"/>
              <a:t> (1. místo obor, kam se chcete dostat nejvíce).</a:t>
            </a:r>
          </a:p>
          <a:p>
            <a:pPr fontAlgn="base"/>
            <a:r>
              <a:rPr lang="cs-CZ" sz="2400" b="1" dirty="0"/>
              <a:t>4) Nahrajete přílohy</a:t>
            </a:r>
            <a:r>
              <a:rPr lang="cs-CZ" sz="2400" dirty="0"/>
              <a:t> jako fotky nebo </a:t>
            </a:r>
            <a:r>
              <a:rPr lang="cs-CZ" sz="2400" dirty="0" err="1"/>
              <a:t>skeny</a:t>
            </a:r>
            <a:r>
              <a:rPr lang="cs-CZ" sz="2400" dirty="0"/>
              <a:t>. V systému uvidíte, jaké přílohy škola pro daný obor požaduje.</a:t>
            </a:r>
          </a:p>
          <a:p>
            <a:pPr fontAlgn="base"/>
            <a:r>
              <a:rPr lang="cs-CZ" sz="2400" dirty="0"/>
              <a:t>5) Potvrdíte odeslání přihlášek a přijde vám </a:t>
            </a:r>
            <a:r>
              <a:rPr lang="cs-CZ" sz="2400" b="1" dirty="0"/>
              <a:t>e-mail s vyplněnou přihláškou (výpisem)</a:t>
            </a:r>
            <a:r>
              <a:rPr lang="cs-CZ" sz="2400" dirty="0"/>
              <a:t>.</a:t>
            </a:r>
          </a:p>
          <a:p>
            <a:pPr fontAlgn="base"/>
            <a:r>
              <a:rPr lang="cs-CZ" sz="2400" dirty="0"/>
              <a:t>6) Výpis přihlášky z e-mailu </a:t>
            </a:r>
            <a:r>
              <a:rPr lang="cs-CZ" sz="2400" b="1" dirty="0"/>
              <a:t>vytisknete</a:t>
            </a:r>
            <a:r>
              <a:rPr lang="cs-CZ" sz="2400" dirty="0"/>
              <a:t> tolikrát, na kolik škol se hlásíte, a každý </a:t>
            </a:r>
            <a:r>
              <a:rPr lang="cs-CZ" sz="2400" b="1" dirty="0"/>
              <a:t>podepíšete</a:t>
            </a:r>
            <a:r>
              <a:rPr lang="cs-CZ" sz="2400" dirty="0"/>
              <a:t>.</a:t>
            </a:r>
          </a:p>
          <a:p>
            <a:pPr fontAlgn="base"/>
            <a:r>
              <a:rPr lang="cs-CZ" sz="2400" b="1" dirty="0"/>
              <a:t>7) Papírový výpis přihlášky (bez příloh) doručíte do každé školy</a:t>
            </a:r>
            <a:r>
              <a:rPr lang="cs-CZ" sz="2400" dirty="0"/>
              <a:t> (poštou, osobně, datovou schránkou).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14</a:t>
            </a:fld>
            <a:endParaRPr lang="cs-CZ"/>
          </a:p>
        </p:txBody>
      </p:sp>
      <p:pic>
        <p:nvPicPr>
          <p:cNvPr id="5122" name="Picture 2"/>
          <p:cNvPicPr>
            <a:picLocks noChangeAspect="1" noChangeArrowheads="1"/>
          </p:cNvPicPr>
          <p:nvPr/>
        </p:nvPicPr>
        <p:blipFill>
          <a:blip r:embed="rId2"/>
          <a:srcRect/>
          <a:stretch>
            <a:fillRect/>
          </a:stretch>
        </p:blipFill>
        <p:spPr bwMode="auto">
          <a:xfrm>
            <a:off x="354692" y="1045220"/>
            <a:ext cx="11580517" cy="4932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15</a:t>
            </a:fld>
            <a:endParaRPr lang="cs-CZ"/>
          </a:p>
        </p:txBody>
      </p:sp>
      <p:sp>
        <p:nvSpPr>
          <p:cNvPr id="3" name="Obdélník 2"/>
          <p:cNvSpPr/>
          <p:nvPr/>
        </p:nvSpPr>
        <p:spPr>
          <a:xfrm>
            <a:off x="275422" y="335845"/>
            <a:ext cx="11204154" cy="6247864"/>
          </a:xfrm>
          <a:prstGeom prst="rect">
            <a:avLst/>
          </a:prstGeom>
        </p:spPr>
        <p:txBody>
          <a:bodyPr wrap="square">
            <a:spAutoFit/>
          </a:bodyPr>
          <a:lstStyle/>
          <a:p>
            <a:pPr algn="ctr" fontAlgn="base"/>
            <a:r>
              <a:rPr lang="cs-CZ" sz="4000" b="1" dirty="0"/>
              <a:t>c) Přihláška na SŠ: papírový tiskopis vč. příloh</a:t>
            </a:r>
          </a:p>
          <a:p>
            <a:pPr fontAlgn="base"/>
            <a:r>
              <a:rPr lang="cs-CZ" sz="2400" dirty="0"/>
              <a:t>I nadále zůstává možnost </a:t>
            </a:r>
            <a:r>
              <a:rPr lang="cs-CZ" sz="2400" dirty="0">
                <a:hlinkClick r:id="rId2"/>
              </a:rPr>
              <a:t>podání přihlášky na papírovém tiskopisu</a:t>
            </a:r>
            <a:r>
              <a:rPr lang="cs-CZ" sz="2400" dirty="0"/>
              <a:t>. Avšak oproti elektronickému online podání vám podání listinné přihlášky </a:t>
            </a:r>
            <a:r>
              <a:rPr lang="cs-CZ" sz="2400" b="1" dirty="0"/>
              <a:t>zabere nepoměrně více času a bude vás stát více peněz</a:t>
            </a:r>
            <a:r>
              <a:rPr lang="cs-CZ" sz="2400" dirty="0"/>
              <a:t>.</a:t>
            </a:r>
          </a:p>
          <a:p>
            <a:pPr fontAlgn="base"/>
            <a:r>
              <a:rPr lang="cs-CZ" sz="2400" b="1" dirty="0">
                <a:hlinkClick r:id="rId3"/>
              </a:rPr>
              <a:t>Vzor přihlášky na střední školy: papírový tiskopis pro obory bez talentové zkoušky najdete zde.</a:t>
            </a:r>
            <a:endParaRPr lang="cs-CZ" sz="2400" dirty="0"/>
          </a:p>
          <a:p>
            <a:pPr fontAlgn="base"/>
            <a:r>
              <a:rPr lang="cs-CZ" sz="2400" b="1" dirty="0"/>
              <a:t>1) Vytisknete si papírový tiskopis</a:t>
            </a:r>
            <a:r>
              <a:rPr lang="cs-CZ" sz="2400" dirty="0"/>
              <a:t> přihlášky tolikrát, na kolik škol se hlásíte.</a:t>
            </a:r>
          </a:p>
          <a:p>
            <a:pPr fontAlgn="base"/>
            <a:r>
              <a:rPr lang="cs-CZ" sz="2400" dirty="0"/>
              <a:t>2) Do papírového tiskopisu </a:t>
            </a:r>
            <a:r>
              <a:rPr lang="cs-CZ" sz="2400" b="1" dirty="0"/>
              <a:t>vyplníte všechny údaje o sobě a svém dítěti</a:t>
            </a:r>
            <a:r>
              <a:rPr lang="cs-CZ" sz="2400" dirty="0"/>
              <a:t>.</a:t>
            </a:r>
          </a:p>
          <a:p>
            <a:pPr fontAlgn="base"/>
            <a:r>
              <a:rPr lang="cs-CZ" sz="2400" dirty="0"/>
              <a:t>3) Dohledáte </a:t>
            </a:r>
            <a:r>
              <a:rPr lang="cs-CZ" sz="2400" b="1" dirty="0"/>
              <a:t>údaje o školách a oborech a vyplníte</a:t>
            </a:r>
            <a:r>
              <a:rPr lang="cs-CZ" sz="2400" dirty="0"/>
              <a:t> je do tiskopisu (přesný název, adresa, kód a název oboru).</a:t>
            </a:r>
          </a:p>
          <a:p>
            <a:pPr fontAlgn="base"/>
            <a:r>
              <a:rPr lang="cs-CZ" sz="2400" dirty="0"/>
              <a:t>4) Obory vyplňujete </a:t>
            </a:r>
            <a:r>
              <a:rPr lang="cs-CZ" sz="2400" b="1" dirty="0"/>
              <a:t>v pořadí dle priority</a:t>
            </a:r>
            <a:r>
              <a:rPr lang="cs-CZ" sz="2400" dirty="0"/>
              <a:t> (1. místo obor, kam se chcete dostat nejvíce).</a:t>
            </a:r>
          </a:p>
          <a:p>
            <a:pPr fontAlgn="base"/>
            <a:r>
              <a:rPr lang="cs-CZ" sz="2400" b="1" dirty="0"/>
              <a:t>5) Vyplníte identicky (tzn. stejné pořadí škol dle priority)</a:t>
            </a:r>
            <a:r>
              <a:rPr lang="cs-CZ" sz="2400" dirty="0"/>
              <a:t> tolik tiskopisů, na kolik škol se hlásíte.</a:t>
            </a:r>
          </a:p>
          <a:p>
            <a:pPr fontAlgn="base"/>
            <a:r>
              <a:rPr lang="cs-CZ" sz="2400" dirty="0"/>
              <a:t>6) Ke každé přihlášce přiložíte všechny </a:t>
            </a:r>
            <a:r>
              <a:rPr lang="cs-CZ" sz="2400" b="1" dirty="0"/>
              <a:t>přílohy v listinné podobě</a:t>
            </a:r>
            <a:r>
              <a:rPr lang="cs-CZ" sz="2400" dirty="0"/>
              <a:t> (dle podmínek školy).</a:t>
            </a:r>
          </a:p>
          <a:p>
            <a:pPr fontAlgn="base"/>
            <a:r>
              <a:rPr lang="cs-CZ" sz="2400" b="1" dirty="0"/>
              <a:t>7) Tiskopis přihlášky (vč. příloh) doručíte do každé školy</a:t>
            </a:r>
            <a:r>
              <a:rPr lang="cs-CZ" sz="2400" dirty="0"/>
              <a:t> (poštou, osobně, datovou schránkou).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16</a:t>
            </a:fld>
            <a:endParaRPr lang="cs-CZ"/>
          </a:p>
        </p:txBody>
      </p:sp>
      <p:pic>
        <p:nvPicPr>
          <p:cNvPr id="6146" name="Picture 2"/>
          <p:cNvPicPr>
            <a:picLocks noChangeAspect="1" noChangeArrowheads="1"/>
          </p:cNvPicPr>
          <p:nvPr/>
        </p:nvPicPr>
        <p:blipFill>
          <a:blip r:embed="rId2"/>
          <a:srcRect/>
          <a:stretch>
            <a:fillRect/>
          </a:stretch>
        </p:blipFill>
        <p:spPr bwMode="auto">
          <a:xfrm>
            <a:off x="947713" y="535859"/>
            <a:ext cx="10396203" cy="5508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17</a:t>
            </a:fld>
            <a:endParaRPr lang="cs-CZ"/>
          </a:p>
        </p:txBody>
      </p:sp>
      <p:sp>
        <p:nvSpPr>
          <p:cNvPr id="4" name="Obdélník 3"/>
          <p:cNvSpPr/>
          <p:nvPr/>
        </p:nvSpPr>
        <p:spPr>
          <a:xfrm>
            <a:off x="1369362" y="591419"/>
            <a:ext cx="9618018" cy="707886"/>
          </a:xfrm>
          <a:prstGeom prst="rect">
            <a:avLst/>
          </a:prstGeom>
        </p:spPr>
        <p:txBody>
          <a:bodyPr wrap="none">
            <a:spAutoFit/>
          </a:bodyPr>
          <a:lstStyle/>
          <a:p>
            <a:r>
              <a:rPr lang="cs-CZ" sz="4000" dirty="0"/>
              <a:t>Kdy se jednotná přijímací zkouška bude konat</a:t>
            </a:r>
          </a:p>
        </p:txBody>
      </p:sp>
      <p:pic>
        <p:nvPicPr>
          <p:cNvPr id="7171" name="Picture 3"/>
          <p:cNvPicPr>
            <a:picLocks noChangeAspect="1" noChangeArrowheads="1"/>
          </p:cNvPicPr>
          <p:nvPr/>
        </p:nvPicPr>
        <p:blipFill>
          <a:blip r:embed="rId2"/>
          <a:srcRect/>
          <a:stretch>
            <a:fillRect/>
          </a:stretch>
        </p:blipFill>
        <p:spPr bwMode="auto">
          <a:xfrm>
            <a:off x="360155" y="2409295"/>
            <a:ext cx="11523134" cy="2916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18</a:t>
            </a:fld>
            <a:endParaRPr lang="cs-CZ"/>
          </a:p>
        </p:txBody>
      </p:sp>
      <p:sp>
        <p:nvSpPr>
          <p:cNvPr id="3" name="Obdélník 2"/>
          <p:cNvSpPr/>
          <p:nvPr/>
        </p:nvSpPr>
        <p:spPr>
          <a:xfrm>
            <a:off x="771181" y="600254"/>
            <a:ext cx="10686361" cy="5755422"/>
          </a:xfrm>
          <a:prstGeom prst="rect">
            <a:avLst/>
          </a:prstGeom>
        </p:spPr>
        <p:txBody>
          <a:bodyPr wrap="square">
            <a:spAutoFit/>
          </a:bodyPr>
          <a:lstStyle/>
          <a:p>
            <a:pPr algn="ctr"/>
            <a:r>
              <a:rPr lang="cs-CZ" sz="4000" dirty="0"/>
              <a:t>Kde se budou konat zkoušky</a:t>
            </a:r>
          </a:p>
          <a:p>
            <a:pPr algn="ctr"/>
            <a:endParaRPr lang="cs-CZ" sz="4000" dirty="0"/>
          </a:p>
          <a:p>
            <a:r>
              <a:rPr lang="cs-CZ" sz="2400" dirty="0"/>
              <a:t>Školní části přijímacích zkoušek se konají v jednotlivých </a:t>
            </a:r>
            <a:r>
              <a:rPr lang="cs-CZ" sz="2400" b="1" dirty="0"/>
              <a:t>středních školách</a:t>
            </a:r>
            <a:r>
              <a:rPr lang="cs-CZ" sz="2400" dirty="0"/>
              <a:t>, které je vypisují.</a:t>
            </a:r>
          </a:p>
          <a:p>
            <a:r>
              <a:rPr lang="cs-CZ" sz="2400" dirty="0"/>
              <a:t>Jednotná přijímací zkouška (JPZ) se bude konat výhradně na některých ze škol, na které se přihlásíte. </a:t>
            </a:r>
            <a:r>
              <a:rPr lang="cs-CZ" sz="2400" b="1" dirty="0"/>
              <a:t>Školy pro konání JPZ budou určeny systémem a uchazeč se o nich dozví z pozvánek, které rozešlou ředitelé škol.</a:t>
            </a:r>
          </a:p>
          <a:p>
            <a:r>
              <a:rPr lang="cs-CZ" sz="2400" b="1" dirty="0"/>
              <a:t>Náhradní termín JPZ se bude konat ve škole, kde se měl konat termín řádný.</a:t>
            </a:r>
          </a:p>
          <a:p>
            <a:endParaRPr lang="cs-CZ" sz="2400" b="1" dirty="0"/>
          </a:p>
          <a:p>
            <a:r>
              <a:rPr lang="cs-CZ" sz="2400" b="1" dirty="0"/>
              <a:t>Podání omluvy</a:t>
            </a:r>
          </a:p>
          <a:p>
            <a:r>
              <a:rPr lang="cs-CZ" sz="2400" dirty="0"/>
              <a:t>Pakliže se uchazeči nemohou v řádném termínu dostavit ke konání testů (např. z důvodu nemoci apod.), mohou se omluvit řediteli střední školy, kde měli konat JPZ. Pokud ředitel školy omluvu uzná, uchazeči mohou konat zkoušku v náhradním termínu.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19</a:t>
            </a:fld>
            <a:endParaRPr lang="cs-CZ"/>
          </a:p>
        </p:txBody>
      </p:sp>
      <p:sp>
        <p:nvSpPr>
          <p:cNvPr id="3" name="TextovéPole 2"/>
          <p:cNvSpPr txBox="1"/>
          <p:nvPr/>
        </p:nvSpPr>
        <p:spPr>
          <a:xfrm>
            <a:off x="2724043" y="363547"/>
            <a:ext cx="5751446" cy="707886"/>
          </a:xfrm>
          <a:prstGeom prst="rect">
            <a:avLst/>
          </a:prstGeom>
          <a:noFill/>
        </p:spPr>
        <p:txBody>
          <a:bodyPr wrap="none" rtlCol="0">
            <a:spAutoFit/>
          </a:bodyPr>
          <a:lstStyle/>
          <a:p>
            <a:pPr algn="ctr"/>
            <a:r>
              <a:rPr lang="cs-CZ" sz="4000" dirty="0"/>
              <a:t>Jednotná přijímací zkouška</a:t>
            </a:r>
          </a:p>
        </p:txBody>
      </p:sp>
      <p:sp>
        <p:nvSpPr>
          <p:cNvPr id="4" name="Obdélník 3"/>
          <p:cNvSpPr/>
          <p:nvPr/>
        </p:nvSpPr>
        <p:spPr>
          <a:xfrm>
            <a:off x="705079" y="1265996"/>
            <a:ext cx="10917715" cy="2308324"/>
          </a:xfrm>
          <a:prstGeom prst="rect">
            <a:avLst/>
          </a:prstGeom>
        </p:spPr>
        <p:txBody>
          <a:bodyPr wrap="square">
            <a:spAutoFit/>
          </a:bodyPr>
          <a:lstStyle/>
          <a:p>
            <a:r>
              <a:rPr lang="cs-CZ" sz="2400" dirty="0"/>
              <a:t>Jednotná přijímací zkouška se skládá ze dvou písemných testů: z </a:t>
            </a:r>
            <a:r>
              <a:rPr lang="cs-CZ" sz="2400" b="1" dirty="0"/>
              <a:t>českého jazyka a literatury</a:t>
            </a:r>
            <a:r>
              <a:rPr lang="cs-CZ" sz="2400" dirty="0"/>
              <a:t> a z </a:t>
            </a:r>
            <a:r>
              <a:rPr lang="cs-CZ" sz="2400" b="1" dirty="0"/>
              <a:t>matematiky</a:t>
            </a:r>
            <a:r>
              <a:rPr lang="cs-CZ" sz="2400" dirty="0"/>
              <a:t>. Varianty testů jsou různé pro čtyřleté obory vzdělání (včetně oborů nástavbového studia), pro šestiletá gymnázia a pro osmiletá gymnázia. Maximální možný počet dosažených bodů v testech z matematiky i českého jazyka a literatury je </a:t>
            </a:r>
            <a:r>
              <a:rPr lang="cs-CZ" sz="2400" b="1" dirty="0"/>
              <a:t>50 bodů</a:t>
            </a:r>
            <a:r>
              <a:rPr lang="cs-CZ" sz="2400" dirty="0"/>
              <a:t>. Minimální hranice úspěšnosti není centrálně stanovena, školy si však mohou minimální hranici stanovit samy v rámci kritérií pro přijetí.</a:t>
            </a:r>
          </a:p>
        </p:txBody>
      </p:sp>
      <p:pic>
        <p:nvPicPr>
          <p:cNvPr id="8194" name="Picture 2"/>
          <p:cNvPicPr>
            <a:picLocks noChangeAspect="1" noChangeArrowheads="1"/>
          </p:cNvPicPr>
          <p:nvPr/>
        </p:nvPicPr>
        <p:blipFill>
          <a:blip r:embed="rId2"/>
          <a:srcRect/>
          <a:stretch>
            <a:fillRect/>
          </a:stretch>
        </p:blipFill>
        <p:spPr bwMode="auto">
          <a:xfrm>
            <a:off x="1474641" y="3795269"/>
            <a:ext cx="9015963" cy="2232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2</a:t>
            </a:fld>
            <a:endParaRPr lang="cs-CZ"/>
          </a:p>
        </p:txBody>
      </p:sp>
      <p:pic>
        <p:nvPicPr>
          <p:cNvPr id="1026" name="Picture 2"/>
          <p:cNvPicPr>
            <a:picLocks noChangeAspect="1" noChangeArrowheads="1"/>
          </p:cNvPicPr>
          <p:nvPr/>
        </p:nvPicPr>
        <p:blipFill>
          <a:blip r:embed="rId2"/>
          <a:srcRect/>
          <a:stretch>
            <a:fillRect/>
          </a:stretch>
        </p:blipFill>
        <p:spPr bwMode="auto">
          <a:xfrm>
            <a:off x="1288957" y="438604"/>
            <a:ext cx="9676794" cy="5832000"/>
          </a:xfrm>
          <a:prstGeom prst="rect">
            <a:avLst/>
          </a:prstGeom>
          <a:noFill/>
          <a:ln w="9525">
            <a:noFill/>
            <a:miter lim="800000"/>
            <a:headEnd/>
            <a:tailEnd/>
          </a:ln>
        </p:spPr>
      </p:pic>
    </p:spTree>
    <p:extLst>
      <p:ext uri="{BB962C8B-B14F-4D97-AF65-F5344CB8AC3E}">
        <p14:creationId xmlns:p14="http://schemas.microsoft.com/office/powerpoint/2010/main" val="1256935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20</a:t>
            </a:fld>
            <a:endParaRPr lang="cs-CZ"/>
          </a:p>
        </p:txBody>
      </p:sp>
      <p:sp>
        <p:nvSpPr>
          <p:cNvPr id="3" name="Obdélník 2"/>
          <p:cNvSpPr/>
          <p:nvPr/>
        </p:nvSpPr>
        <p:spPr>
          <a:xfrm>
            <a:off x="605927" y="669504"/>
            <a:ext cx="11116019" cy="4401205"/>
          </a:xfrm>
          <a:prstGeom prst="rect">
            <a:avLst/>
          </a:prstGeom>
        </p:spPr>
        <p:txBody>
          <a:bodyPr wrap="square">
            <a:spAutoFit/>
          </a:bodyPr>
          <a:lstStyle/>
          <a:p>
            <a:pPr algn="ctr"/>
            <a:r>
              <a:rPr lang="cs-CZ" sz="4000" dirty="0"/>
              <a:t>Úpravy podmínek přijímacího řízení</a:t>
            </a:r>
          </a:p>
          <a:p>
            <a:pPr algn="ctr"/>
            <a:endParaRPr lang="cs-CZ" sz="4000" dirty="0"/>
          </a:p>
          <a:p>
            <a:r>
              <a:rPr lang="cs-CZ" sz="2800" b="1" dirty="0"/>
              <a:t>Uchazeči se speciálními vzdělávacími potřebami</a:t>
            </a:r>
          </a:p>
          <a:p>
            <a:endParaRPr lang="cs-CZ" sz="2800" b="1" dirty="0"/>
          </a:p>
          <a:p>
            <a:r>
              <a:rPr lang="cs-CZ" sz="2400" dirty="0"/>
              <a:t>V souladu s ustanovením § 16 odst. 1 a 2 písm. c školského zákona mají nárok na úpravu podmínek přijímacího řízení </a:t>
            </a:r>
            <a:r>
              <a:rPr lang="cs-CZ" sz="2400" dirty="0">
                <a:hlinkClick r:id="rId2"/>
              </a:rPr>
              <a:t>uchazeči se speciálními vzdělávacími potřebami</a:t>
            </a:r>
            <a:r>
              <a:rPr lang="cs-CZ" sz="2400" dirty="0"/>
              <a:t>, tj. osoby, které k naplnění svých vzdělávacích možností nebo k uplatnění nebo užívání svých práv na rovnoprávném základě s ostatními potřebují poskytnutí podpůrných opatření. Podpůrnými opatřeními se rozumí nezbytné úpravy přijímacího řízení odpovídající zdravotnímu stavu, kulturnímu prostředí nebo jiným životním podmínkám uchazeče.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21</a:t>
            </a:fld>
            <a:endParaRPr lang="cs-CZ"/>
          </a:p>
        </p:txBody>
      </p:sp>
      <p:sp>
        <p:nvSpPr>
          <p:cNvPr id="3" name="Obdélník 2"/>
          <p:cNvSpPr/>
          <p:nvPr/>
        </p:nvSpPr>
        <p:spPr>
          <a:xfrm>
            <a:off x="561863" y="99767"/>
            <a:ext cx="11204153" cy="6494085"/>
          </a:xfrm>
          <a:prstGeom prst="rect">
            <a:avLst/>
          </a:prstGeom>
        </p:spPr>
        <p:txBody>
          <a:bodyPr wrap="square">
            <a:spAutoFit/>
          </a:bodyPr>
          <a:lstStyle/>
          <a:p>
            <a:pPr algn="ctr"/>
            <a:r>
              <a:rPr lang="cs-CZ" sz="4000" dirty="0"/>
              <a:t>Hodnocení zkoušky</a:t>
            </a:r>
          </a:p>
          <a:p>
            <a:pPr algn="ctr"/>
            <a:endParaRPr lang="cs-CZ" sz="4000" dirty="0"/>
          </a:p>
          <a:p>
            <a:r>
              <a:rPr lang="cs-CZ" sz="2400" dirty="0"/>
              <a:t>Pokud se jednotná přijímací zkouška v daném oboru vzdělání koná, je pouze </a:t>
            </a:r>
            <a:r>
              <a:rPr lang="cs-CZ" sz="2400" b="1" dirty="0"/>
              <a:t>jednou z částí přijímacího řízení</a:t>
            </a:r>
            <a:r>
              <a:rPr lang="cs-CZ" sz="2400" dirty="0"/>
              <a:t>. Při rozhodování o přijetí uchazeče ke vzdělávání </a:t>
            </a:r>
            <a:r>
              <a:rPr lang="cs-CZ" sz="2400" b="1" dirty="0"/>
              <a:t>školy mohou zohlednit i další kritéria</a:t>
            </a:r>
            <a:r>
              <a:rPr lang="cs-CZ" sz="2400" dirty="0"/>
              <a:t>, např. výsledky předchozího vzdělávání, výsledky školních přijímacích zkoušek či pohovorů, umístění na různých soutěžích a olympiádách apod. </a:t>
            </a:r>
          </a:p>
          <a:p>
            <a:r>
              <a:rPr lang="cs-CZ" sz="2400" dirty="0"/>
              <a:t>Hodnocení jednotné přijímací zkoušky se na celkovém hodnocení splnění kritérií přijímacího řízení podílí nejméně </a:t>
            </a:r>
            <a:r>
              <a:rPr lang="cs-CZ" sz="2400" b="1" dirty="0"/>
              <a:t>60 %</a:t>
            </a:r>
            <a:r>
              <a:rPr lang="cs-CZ" sz="2400" dirty="0"/>
              <a:t>; v případě přijímacího řízení do oboru Gymnázium se sportovní přípravou nejméně </a:t>
            </a:r>
            <a:r>
              <a:rPr lang="cs-CZ" sz="2400" b="1" dirty="0"/>
              <a:t>40 %</a:t>
            </a:r>
            <a:r>
              <a:rPr lang="cs-CZ" sz="2400" dirty="0"/>
              <a:t>. </a:t>
            </a:r>
          </a:p>
          <a:p>
            <a:endParaRPr lang="cs-CZ" sz="2400" dirty="0"/>
          </a:p>
          <a:p>
            <a:r>
              <a:rPr lang="cs-CZ" sz="2400" dirty="0"/>
              <a:t>Škola do výsledku přijímacího řízení zohledňuje vždy </a:t>
            </a:r>
            <a:r>
              <a:rPr lang="cs-CZ" sz="2400" b="1" dirty="0"/>
              <a:t>pouze lepší výsledek</a:t>
            </a:r>
            <a:r>
              <a:rPr lang="cs-CZ" sz="2400" dirty="0"/>
              <a:t> </a:t>
            </a:r>
            <a:r>
              <a:rPr lang="cs-CZ" sz="2400" b="1" dirty="0"/>
              <a:t>testu z příslušného předmětu</a:t>
            </a:r>
            <a:r>
              <a:rPr lang="cs-CZ" sz="2400" dirty="0"/>
              <a:t>.</a:t>
            </a:r>
          </a:p>
          <a:p>
            <a:endParaRPr lang="cs-CZ" sz="2400" dirty="0"/>
          </a:p>
          <a:p>
            <a:r>
              <a:rPr lang="cs-CZ" sz="2400" dirty="0"/>
              <a:t>Centrum zpřístupní řediteli školy hodnocení uchazečů v jednotné přijímací zkoušce </a:t>
            </a:r>
            <a:r>
              <a:rPr lang="cs-CZ" sz="2400" b="1" dirty="0"/>
              <a:t>15. května 2024</a:t>
            </a:r>
            <a:r>
              <a:rPr lang="cs-CZ" sz="2400" dirty="0"/>
              <a:t>. Pokud uchazeč využil podání elektronicky, získá informace o přijetí společně s řediteli.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22</a:t>
            </a:fld>
            <a:endParaRPr lang="cs-CZ"/>
          </a:p>
        </p:txBody>
      </p:sp>
      <p:pic>
        <p:nvPicPr>
          <p:cNvPr id="9218" name="Picture 2"/>
          <p:cNvPicPr>
            <a:picLocks noChangeAspect="1" noChangeArrowheads="1"/>
          </p:cNvPicPr>
          <p:nvPr/>
        </p:nvPicPr>
        <p:blipFill>
          <a:blip r:embed="rId2"/>
          <a:srcRect/>
          <a:stretch>
            <a:fillRect/>
          </a:stretch>
        </p:blipFill>
        <p:spPr bwMode="auto">
          <a:xfrm>
            <a:off x="1803019" y="362058"/>
            <a:ext cx="8868943" cy="58680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79316912-87DB-3211-25BA-44DF9F694640}"/>
              </a:ext>
            </a:extLst>
          </p:cNvPr>
          <p:cNvSpPr/>
          <p:nvPr/>
        </p:nvSpPr>
        <p:spPr>
          <a:xfrm>
            <a:off x="9122796" y="957690"/>
            <a:ext cx="3054733" cy="2779454"/>
          </a:xfrm>
          <a:prstGeom prst="rect">
            <a:avLst/>
          </a:prstGeom>
          <a:solidFill>
            <a:srgbClr val="62C6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34919" y="908082"/>
            <a:ext cx="10838169" cy="787790"/>
          </a:xfrm>
        </p:spPr>
        <p:txBody>
          <a:bodyPr vert="horz" lIns="0" tIns="0" rIns="0" bIns="0" rtlCol="0" anchor="t" anchorCtr="0">
            <a:noAutofit/>
          </a:bodyPr>
          <a:lstStyle/>
          <a:p>
            <a:r>
              <a:rPr lang="cs-CZ" sz="2800">
                <a:solidFill>
                  <a:srgbClr val="418E96"/>
                </a:solidFill>
                <a:latin typeface="Calibri"/>
                <a:cs typeface="Calibri"/>
              </a:rPr>
              <a:t>Obory vzdělání s talentovými zkouškami (TZ)</a:t>
            </a:r>
            <a:br>
              <a:rPr lang="cs-CZ" sz="2800"/>
            </a:br>
            <a:endParaRPr lang="cs-CZ" sz="2800">
              <a:cs typeface="Calibri"/>
            </a:endParaRPr>
          </a:p>
        </p:txBody>
      </p:sp>
      <p:sp>
        <p:nvSpPr>
          <p:cNvPr id="3" name="Zástupný obsah 2">
            <a:extLst>
              <a:ext uri="{FF2B5EF4-FFF2-40B4-BE49-F238E27FC236}">
                <a16:creationId xmlns:a16="http://schemas.microsoft.com/office/drawing/2014/main" id="{F36901B7-1777-E88B-3298-43D01378738E}"/>
              </a:ext>
            </a:extLst>
          </p:cNvPr>
          <p:cNvSpPr>
            <a:spLocks noGrp="1"/>
          </p:cNvSpPr>
          <p:nvPr>
            <p:ph idx="1"/>
          </p:nvPr>
        </p:nvSpPr>
        <p:spPr>
          <a:xfrm>
            <a:off x="729599" y="1701528"/>
            <a:ext cx="7832037" cy="4442305"/>
          </a:xfrm>
        </p:spPr>
        <p:txBody>
          <a:bodyPr vert="horz" lIns="0" tIns="0" rIns="0" bIns="0" rtlCol="0" anchor="t">
            <a:noAutofit/>
          </a:bodyPr>
          <a:lstStyle/>
          <a:p>
            <a:pPr marL="320040" indent="-320040">
              <a:spcAft>
                <a:spcPts val="1500"/>
              </a:spcAft>
              <a:buFont typeface="Calibri Light" panose="05050102010706020507" pitchFamily="18" charset="2"/>
              <a:buChar char="●"/>
              <a:tabLst>
                <a:tab pos="228600" algn="l"/>
              </a:tabLst>
            </a:pPr>
            <a:r>
              <a:rPr lang="x-none" sz="2100" dirty="0">
                <a:latin typeface="Calibri"/>
                <a:ea typeface="Calibri" panose="020F0502020204030204" pitchFamily="34" charset="0"/>
                <a:cs typeface="Calibri Light"/>
              </a:rPr>
              <a:t>Termíny </a:t>
            </a:r>
            <a:r>
              <a:rPr lang="x-none" sz="2100" dirty="0">
                <a:effectLst/>
                <a:latin typeface="Calibri"/>
                <a:ea typeface="Calibri" panose="020F0502020204030204" pitchFamily="34" charset="0"/>
                <a:cs typeface="Calibri Light"/>
              </a:rPr>
              <a:t>pro </a:t>
            </a:r>
            <a:r>
              <a:rPr lang="x-none" sz="2100" dirty="0">
                <a:latin typeface="Calibri"/>
                <a:ea typeface="Calibri" panose="020F0502020204030204" pitchFamily="34" charset="0"/>
                <a:cs typeface="Calibri Light"/>
              </a:rPr>
              <a:t>konání </a:t>
            </a:r>
            <a:r>
              <a:rPr lang="x-none" sz="2100" dirty="0">
                <a:effectLst/>
                <a:latin typeface="Calibri"/>
                <a:ea typeface="Calibri" panose="020F0502020204030204" pitchFamily="34" charset="0"/>
                <a:cs typeface="Calibri Light"/>
              </a:rPr>
              <a:t>TZ</a:t>
            </a:r>
            <a:r>
              <a:rPr lang="cs-CZ" sz="2100" dirty="0">
                <a:effectLst/>
                <a:latin typeface="Calibri"/>
                <a:ea typeface="Calibri" panose="020F0502020204030204" pitchFamily="34" charset="0"/>
                <a:cs typeface="Calibri Light"/>
              </a:rPr>
              <a:t> (platné pro školní rok 2023/2024):</a:t>
            </a:r>
          </a:p>
          <a:p>
            <a:pPr marL="720000" indent="-342900">
              <a:spcAft>
                <a:spcPts val="600"/>
              </a:spcAft>
              <a:buFont typeface="Wingdings" panose="05000000000000000000" pitchFamily="2" charset="2"/>
              <a:buChar char="Ø"/>
              <a:tabLst>
                <a:tab pos="228600" algn="l"/>
              </a:tabLst>
            </a:pPr>
            <a:r>
              <a:rPr lang="x-none" sz="2100" dirty="0">
                <a:effectLst/>
                <a:latin typeface="Calibri"/>
                <a:ea typeface="Calibri" panose="020F0502020204030204" pitchFamily="34" charset="0"/>
                <a:cs typeface="Calibri Light"/>
              </a:rPr>
              <a:t>obory vzdělání</a:t>
            </a:r>
            <a:r>
              <a:rPr lang="x-none" sz="2100" dirty="0">
                <a:latin typeface="Calibri"/>
                <a:ea typeface="Calibri" panose="020F0502020204030204" pitchFamily="34" charset="0"/>
                <a:cs typeface="Calibri Light"/>
              </a:rPr>
              <a:t> 82 Umění a užité umění v pracovních dnech </a:t>
            </a:r>
            <a:r>
              <a:rPr lang="cs-CZ" sz="2100" dirty="0">
                <a:latin typeface="Calibri"/>
                <a:ea typeface="Calibri" panose="020F0502020204030204" pitchFamily="34" charset="0"/>
                <a:cs typeface="Calibri Light"/>
              </a:rPr>
              <a:t>       </a:t>
            </a:r>
            <a:r>
              <a:rPr lang="x-none" sz="2100" dirty="0">
                <a:latin typeface="Calibri"/>
                <a:ea typeface="Calibri" panose="020F0502020204030204" pitchFamily="34" charset="0"/>
                <a:cs typeface="Calibri Light"/>
              </a:rPr>
              <a:t>od 2. do 15. ledna 2024</a:t>
            </a:r>
            <a:r>
              <a:rPr lang="cs-CZ" sz="2100" dirty="0">
                <a:latin typeface="Calibri"/>
                <a:ea typeface="Calibri" panose="020F0502020204030204" pitchFamily="34" charset="0"/>
                <a:cs typeface="Calibri Light"/>
              </a:rPr>
              <a:t>,</a:t>
            </a:r>
          </a:p>
          <a:p>
            <a:pPr marL="720000" indent="-342900">
              <a:spcAft>
                <a:spcPts val="600"/>
              </a:spcAft>
              <a:buFont typeface="Wingdings" panose="05000000000000000000" pitchFamily="2" charset="2"/>
              <a:buChar char="Ø"/>
              <a:tabLst>
                <a:tab pos="228600" algn="l"/>
              </a:tabLst>
            </a:pPr>
            <a:r>
              <a:rPr lang="x-none" sz="2100" dirty="0">
                <a:latin typeface="Calibri"/>
                <a:ea typeface="Calibri" panose="020F0502020204030204" pitchFamily="34" charset="0"/>
                <a:cs typeface="Calibri Light"/>
              </a:rPr>
              <a:t>konzervatoře </a:t>
            </a:r>
            <a:r>
              <a:rPr lang="x-none" sz="2100" dirty="0">
                <a:effectLst/>
                <a:latin typeface="Calibri"/>
                <a:ea typeface="Calibri" panose="020F0502020204030204" pitchFamily="34" charset="0"/>
                <a:cs typeface="Calibri Light"/>
              </a:rPr>
              <a:t>v </a:t>
            </a:r>
            <a:r>
              <a:rPr lang="x-none" sz="2100" dirty="0">
                <a:latin typeface="Calibri"/>
                <a:ea typeface="Calibri" panose="020F0502020204030204" pitchFamily="34" charset="0"/>
                <a:cs typeface="Calibri Light"/>
              </a:rPr>
              <a:t>pracovních dnech od 15. </a:t>
            </a:r>
            <a:r>
              <a:rPr lang="x-none" sz="2100" dirty="0">
                <a:effectLst/>
                <a:latin typeface="Calibri"/>
                <a:ea typeface="Calibri" panose="020F0502020204030204" pitchFamily="34" charset="0"/>
                <a:cs typeface="Calibri Light"/>
              </a:rPr>
              <a:t>do 31. </a:t>
            </a:r>
            <a:r>
              <a:rPr lang="x-none" sz="2100" dirty="0">
                <a:latin typeface="Calibri"/>
                <a:ea typeface="Calibri" panose="020F0502020204030204" pitchFamily="34" charset="0"/>
                <a:cs typeface="Calibri Light"/>
              </a:rPr>
              <a:t>ledna 2024</a:t>
            </a:r>
            <a:r>
              <a:rPr lang="cs-CZ" sz="2100" dirty="0">
                <a:latin typeface="Calibri"/>
                <a:ea typeface="Calibri" panose="020F0502020204030204" pitchFamily="34" charset="0"/>
                <a:cs typeface="Calibri Light"/>
              </a:rPr>
              <a:t>,</a:t>
            </a:r>
            <a:r>
              <a:rPr lang="x-none" sz="2100" dirty="0">
                <a:latin typeface="Calibri"/>
                <a:ea typeface="Calibri" panose="020F0502020204030204" pitchFamily="34" charset="0"/>
                <a:cs typeface="Calibri Light"/>
              </a:rPr>
              <a:t> </a:t>
            </a:r>
            <a:endParaRPr lang="cs-CZ" sz="2100" dirty="0">
              <a:latin typeface="Calibri"/>
              <a:ea typeface="Calibri" panose="020F0502020204030204" pitchFamily="34" charset="0"/>
              <a:cs typeface="Calibri Light"/>
            </a:endParaRPr>
          </a:p>
          <a:p>
            <a:pPr marL="720000" indent="-342900">
              <a:spcAft>
                <a:spcPts val="600"/>
              </a:spcAft>
              <a:buFont typeface="Wingdings" panose="05000000000000000000" pitchFamily="2" charset="2"/>
              <a:buChar char="Ø"/>
              <a:tabLst>
                <a:tab pos="228600" algn="l"/>
              </a:tabLst>
            </a:pPr>
            <a:r>
              <a:rPr lang="x-none" sz="2100" dirty="0">
                <a:latin typeface="Calibri"/>
                <a:ea typeface="Calibri" panose="020F0502020204030204" pitchFamily="34" charset="0"/>
                <a:cs typeface="Calibri Light"/>
              </a:rPr>
              <a:t>obory vzdělání Gymnázium se sportovní přípravou (GSP) v pracovních dnech od 2. ledna do 15. února 2024</a:t>
            </a:r>
            <a:r>
              <a:rPr lang="x-none" sz="2100" dirty="0">
                <a:effectLst/>
                <a:latin typeface="Calibri"/>
                <a:ea typeface="Calibri" panose="020F0502020204030204" pitchFamily="34" charset="0"/>
                <a:cs typeface="Calibri Light"/>
              </a:rPr>
              <a:t>.</a:t>
            </a:r>
            <a:r>
              <a:rPr lang="x-none" sz="2100" dirty="0">
                <a:latin typeface="Calibri"/>
                <a:ea typeface="Calibri" panose="020F0502020204030204" pitchFamily="34" charset="0"/>
                <a:cs typeface="Calibri Light"/>
              </a:rPr>
              <a:t> </a:t>
            </a:r>
            <a:endParaRPr lang="cs-CZ" sz="2100" dirty="0">
              <a:latin typeface="Calibri"/>
              <a:ea typeface="Calibri" panose="020F0502020204030204" pitchFamily="34" charset="0"/>
              <a:cs typeface="Calibri Light"/>
            </a:endParaRPr>
          </a:p>
          <a:p>
            <a:pPr marL="377100" indent="0">
              <a:spcAft>
                <a:spcPts val="600"/>
              </a:spcAft>
              <a:buNone/>
              <a:tabLst>
                <a:tab pos="228600" algn="l"/>
              </a:tabLst>
            </a:pPr>
            <a:endParaRPr lang="en-US" dirty="0">
              <a:latin typeface="Calibri"/>
              <a:ea typeface="Calibri" panose="020F0502020204030204" pitchFamily="34" charset="0"/>
              <a:cs typeface="Calibri Light" panose="020F0302020204030204" pitchFamily="34" charset="0"/>
            </a:endParaRPr>
          </a:p>
          <a:p>
            <a:pPr marL="320040" indent="-320040">
              <a:spcAft>
                <a:spcPts val="1500"/>
              </a:spcAft>
              <a:buFont typeface="Symbol" panose="05050102010706020507" pitchFamily="18" charset="2"/>
              <a:buChar char=""/>
              <a:tabLst>
                <a:tab pos="228600" algn="l"/>
              </a:tabLst>
            </a:pPr>
            <a:r>
              <a:rPr lang="x-none" sz="2100" dirty="0">
                <a:latin typeface="Calibri"/>
                <a:ea typeface="Calibri" panose="020F0502020204030204" pitchFamily="34" charset="0"/>
                <a:cs typeface="Calibri Light"/>
              </a:rPr>
              <a:t>Termíny </a:t>
            </a:r>
            <a:r>
              <a:rPr lang="x-none" sz="2100" dirty="0">
                <a:effectLst/>
                <a:latin typeface="Calibri"/>
                <a:ea typeface="Calibri" panose="020F0502020204030204" pitchFamily="34" charset="0"/>
                <a:cs typeface="Calibri Light"/>
              </a:rPr>
              <a:t>pro </a:t>
            </a:r>
            <a:r>
              <a:rPr lang="x-none" sz="2100" dirty="0">
                <a:latin typeface="Calibri"/>
                <a:ea typeface="Calibri" panose="020F0502020204030204" pitchFamily="34" charset="0"/>
                <a:cs typeface="Calibri Light"/>
              </a:rPr>
              <a:t>zaslání výsledků </a:t>
            </a:r>
            <a:r>
              <a:rPr lang="x-none" sz="2100" dirty="0">
                <a:effectLst/>
                <a:latin typeface="Calibri"/>
                <a:ea typeface="Calibri" panose="020F0502020204030204" pitchFamily="34" charset="0"/>
                <a:cs typeface="Calibri Light"/>
              </a:rPr>
              <a:t>TZ</a:t>
            </a:r>
            <a:r>
              <a:rPr lang="cs-CZ" sz="2100" dirty="0">
                <a:effectLst/>
                <a:latin typeface="Calibri"/>
                <a:ea typeface="Calibri" panose="020F0502020204030204" pitchFamily="34" charset="0"/>
                <a:cs typeface="Calibri Light"/>
              </a:rPr>
              <a:t>:</a:t>
            </a:r>
          </a:p>
          <a:p>
            <a:pPr marL="720000" indent="-342900">
              <a:spcAft>
                <a:spcPts val="600"/>
              </a:spcAft>
              <a:buFont typeface="Wingdings" panose="05000000000000000000" pitchFamily="2" charset="2"/>
              <a:buChar char="Ø"/>
              <a:tabLst>
                <a:tab pos="228600" algn="l"/>
              </a:tabLst>
            </a:pPr>
            <a:r>
              <a:rPr lang="x-none" sz="2100" dirty="0">
                <a:latin typeface="Calibri"/>
                <a:ea typeface="Calibri" panose="020F0502020204030204" pitchFamily="34" charset="0"/>
                <a:cs typeface="Calibri Light"/>
              </a:rPr>
              <a:t>obory vzdělání 82 Umění a užité umění </a:t>
            </a:r>
            <a:r>
              <a:rPr lang="x-none" sz="2100" dirty="0">
                <a:effectLst/>
                <a:latin typeface="Calibri"/>
                <a:ea typeface="Calibri" panose="020F0502020204030204" pitchFamily="34" charset="0"/>
                <a:cs typeface="Calibri Light"/>
              </a:rPr>
              <a:t>do </a:t>
            </a:r>
            <a:r>
              <a:rPr lang="x-none" sz="2100" dirty="0">
                <a:latin typeface="Calibri"/>
                <a:ea typeface="Calibri" panose="020F0502020204030204" pitchFamily="34" charset="0"/>
                <a:cs typeface="Calibri Light"/>
              </a:rPr>
              <a:t>20</a:t>
            </a:r>
            <a:r>
              <a:rPr lang="x-none" sz="2100" dirty="0">
                <a:effectLst/>
                <a:latin typeface="Calibri"/>
                <a:ea typeface="Calibri" panose="020F0502020204030204" pitchFamily="34" charset="0"/>
                <a:cs typeface="Calibri Light"/>
              </a:rPr>
              <a:t>. </a:t>
            </a:r>
            <a:r>
              <a:rPr lang="x-none" sz="2100" dirty="0">
                <a:latin typeface="Calibri"/>
                <a:ea typeface="Calibri" panose="020F0502020204030204" pitchFamily="34" charset="0"/>
                <a:cs typeface="Calibri Light"/>
              </a:rPr>
              <a:t>ledna 2024</a:t>
            </a:r>
            <a:r>
              <a:rPr lang="cs-CZ" sz="2100" dirty="0">
                <a:latin typeface="Calibri"/>
                <a:ea typeface="Calibri" panose="020F0502020204030204" pitchFamily="34" charset="0"/>
                <a:cs typeface="Calibri Light"/>
              </a:rPr>
              <a:t>,</a:t>
            </a:r>
          </a:p>
          <a:p>
            <a:pPr marL="720000" indent="-342900">
              <a:spcAft>
                <a:spcPts val="600"/>
              </a:spcAft>
              <a:buFont typeface="Wingdings" panose="05000000000000000000" pitchFamily="2" charset="2"/>
              <a:buChar char="Ø"/>
              <a:tabLst>
                <a:tab pos="228600" algn="l"/>
              </a:tabLst>
            </a:pPr>
            <a:r>
              <a:rPr lang="x-none" sz="2100" dirty="0">
                <a:effectLst/>
                <a:latin typeface="Calibri"/>
                <a:ea typeface="Calibri" panose="020F0502020204030204" pitchFamily="34" charset="0"/>
                <a:cs typeface="Calibri Light"/>
              </a:rPr>
              <a:t>obory vzdělání </a:t>
            </a:r>
            <a:r>
              <a:rPr lang="x-none" sz="2100" dirty="0">
                <a:latin typeface="Calibri"/>
                <a:ea typeface="Calibri" panose="020F0502020204030204" pitchFamily="34" charset="0"/>
                <a:cs typeface="Calibri Light"/>
              </a:rPr>
              <a:t>Gymnázium se sportovní přípravou </a:t>
            </a:r>
            <a:r>
              <a:rPr lang="x-none" sz="2100" dirty="0">
                <a:effectLst/>
                <a:latin typeface="Calibri"/>
                <a:ea typeface="Calibri" panose="020F0502020204030204" pitchFamily="34" charset="0"/>
                <a:cs typeface="Calibri Light"/>
              </a:rPr>
              <a:t>do </a:t>
            </a:r>
            <a:r>
              <a:rPr lang="cs-CZ" sz="2100" dirty="0">
                <a:effectLst/>
                <a:latin typeface="Calibri"/>
                <a:ea typeface="Calibri" panose="020F0502020204030204" pitchFamily="34" charset="0"/>
                <a:cs typeface="Calibri Light"/>
              </a:rPr>
              <a:t>                </a:t>
            </a:r>
            <a:r>
              <a:rPr lang="x-none" sz="2100" dirty="0">
                <a:latin typeface="Calibri"/>
                <a:ea typeface="Calibri" panose="020F0502020204030204" pitchFamily="34" charset="0"/>
                <a:cs typeface="Calibri Light"/>
              </a:rPr>
              <a:t>20. února 2024</a:t>
            </a:r>
            <a:r>
              <a:rPr lang="x-none" sz="2100" dirty="0">
                <a:effectLst/>
                <a:latin typeface="Calibri"/>
                <a:ea typeface="Calibri" panose="020F0502020204030204" pitchFamily="34" charset="0"/>
                <a:cs typeface="Calibri Light"/>
              </a:rPr>
              <a:t>.</a:t>
            </a:r>
            <a:r>
              <a:rPr lang="x-none" sz="2100" dirty="0">
                <a:latin typeface="Calibri"/>
                <a:ea typeface="Calibri" panose="020F0502020204030204" pitchFamily="34" charset="0"/>
                <a:cs typeface="Calibri Light"/>
              </a:rPr>
              <a:t> </a:t>
            </a:r>
            <a:endParaRPr lang="cs-CZ" dirty="0">
              <a:latin typeface="Calibri Light"/>
              <a:cs typeface="Calibri Light"/>
            </a:endParaRPr>
          </a:p>
          <a:p>
            <a:pPr marL="320040" indent="-320040">
              <a:spcAft>
                <a:spcPts val="1500"/>
              </a:spcAft>
              <a:buFont typeface="Symbol" panose="05050102010706020507" pitchFamily="18" charset="2"/>
              <a:buChar char=""/>
              <a:tabLst>
                <a:tab pos="228600" algn="l"/>
              </a:tabLst>
            </a:pPr>
            <a:endParaRPr lang="cs-CZ" sz="2100" dirty="0">
              <a:latin typeface="Calibri"/>
              <a:cs typeface="Times New Roman"/>
            </a:endParaRPr>
          </a:p>
          <a:p>
            <a:pPr marL="320040" indent="-320040">
              <a:spcAft>
                <a:spcPts val="1500"/>
              </a:spcAft>
              <a:buFont typeface="Symbol" panose="05050102010706020507" pitchFamily="18" charset="2"/>
              <a:buChar char=""/>
            </a:pPr>
            <a:endParaRPr lang="cs-CZ" sz="2100" dirty="0">
              <a:latin typeface="Calibri" panose="020F0502020204030204" pitchFamily="34" charset="0"/>
              <a:cs typeface="Times New Roman" panose="02020603050405020304" pitchFamily="18" charset="0"/>
            </a:endParaRPr>
          </a:p>
          <a:p>
            <a:pPr marL="320040" indent="-320040">
              <a:spcAft>
                <a:spcPts val="1500"/>
              </a:spcAft>
            </a:pPr>
            <a:endParaRPr lang="cs-CZ" sz="2100" dirty="0">
              <a:cs typeface="Calibri Light"/>
            </a:endParaRPr>
          </a:p>
        </p:txBody>
      </p:sp>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23</a:t>
            </a:fld>
            <a:endParaRPr lang="cs-CZ"/>
          </a:p>
        </p:txBody>
      </p:sp>
      <p:pic>
        <p:nvPicPr>
          <p:cNvPr id="16" name="Picture 15">
            <a:extLst>
              <a:ext uri="{FF2B5EF4-FFF2-40B4-BE49-F238E27FC236}">
                <a16:creationId xmlns:a16="http://schemas.microsoft.com/office/drawing/2014/main" id="{ED830B9E-0538-63E9-DA41-46F2819FE96E}"/>
              </a:ext>
            </a:extLst>
          </p:cNvPr>
          <p:cNvPicPr>
            <a:picLocks noChangeAspect="1"/>
          </p:cNvPicPr>
          <p:nvPr/>
        </p:nvPicPr>
        <p:blipFill rotWithShape="1">
          <a:blip r:embed="rId2"/>
          <a:srcRect l="7345" t="212" r="51836" b="-212"/>
          <a:stretch/>
        </p:blipFill>
        <p:spPr>
          <a:xfrm>
            <a:off x="9252226" y="1055315"/>
            <a:ext cx="2933385" cy="4794505"/>
          </a:xfrm>
          <a:prstGeom prst="rect">
            <a:avLst/>
          </a:prstGeom>
        </p:spPr>
      </p:pic>
    </p:spTree>
    <p:extLst>
      <p:ext uri="{BB962C8B-B14F-4D97-AF65-F5344CB8AC3E}">
        <p14:creationId xmlns:p14="http://schemas.microsoft.com/office/powerpoint/2010/main" val="2336343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29599" y="928367"/>
            <a:ext cx="10838169" cy="622138"/>
          </a:xfrm>
        </p:spPr>
        <p:txBody>
          <a:bodyPr vert="horz" lIns="0" tIns="0" rIns="0" bIns="0" rtlCol="0" anchor="t" anchorCtr="0">
            <a:noAutofit/>
          </a:bodyPr>
          <a:lstStyle/>
          <a:p>
            <a:r>
              <a:rPr lang="cs-CZ" sz="2800">
                <a:latin typeface="Calibri"/>
                <a:cs typeface="Calibri"/>
              </a:rPr>
              <a:t>Obory vzdělání s talentovými zkouškami (TZ)</a:t>
            </a:r>
            <a:br>
              <a:rPr lang="cs-CZ" sz="2800">
                <a:latin typeface="Calibri"/>
                <a:cs typeface="Calibri"/>
              </a:rPr>
            </a:br>
            <a:endParaRPr lang="cs-CZ" sz="2800">
              <a:latin typeface="Calibri"/>
              <a:cs typeface="Calibri"/>
            </a:endParaRPr>
          </a:p>
        </p:txBody>
      </p:sp>
      <p:sp>
        <p:nvSpPr>
          <p:cNvPr id="3" name="Zástupný obsah 2">
            <a:extLst>
              <a:ext uri="{FF2B5EF4-FFF2-40B4-BE49-F238E27FC236}">
                <a16:creationId xmlns:a16="http://schemas.microsoft.com/office/drawing/2014/main" id="{F36901B7-1777-E88B-3298-43D01378738E}"/>
              </a:ext>
            </a:extLst>
          </p:cNvPr>
          <p:cNvSpPr>
            <a:spLocks noGrp="1"/>
          </p:cNvSpPr>
          <p:nvPr>
            <p:ph idx="1"/>
          </p:nvPr>
        </p:nvSpPr>
        <p:spPr>
          <a:xfrm>
            <a:off x="729599" y="1683026"/>
            <a:ext cx="10835860" cy="4847785"/>
          </a:xfrm>
        </p:spPr>
        <p:txBody>
          <a:bodyPr vert="horz" lIns="0" tIns="0" rIns="0" bIns="0" rtlCol="0" anchor="t">
            <a:noAutofit/>
          </a:bodyPr>
          <a:lstStyle/>
          <a:p>
            <a:pPr marL="0" indent="0">
              <a:spcAft>
                <a:spcPts val="500"/>
              </a:spcAft>
              <a:buNone/>
            </a:pPr>
            <a:r>
              <a:rPr lang="cs-CZ" sz="2100" b="1" dirty="0">
                <a:solidFill>
                  <a:srgbClr val="000000"/>
                </a:solidFill>
                <a:latin typeface="Calibri"/>
                <a:cs typeface="Calibri"/>
              </a:rPr>
              <a:t>Novela školského zákona stanovuje </a:t>
            </a:r>
            <a:r>
              <a:rPr lang="cs-CZ" sz="2100" b="1" dirty="0">
                <a:latin typeface="Calibri"/>
                <a:cs typeface="Calibri"/>
              </a:rPr>
              <a:t>v přechodných ustanoveních </a:t>
            </a:r>
            <a:r>
              <a:rPr lang="cs-CZ" sz="2100" b="1" dirty="0">
                <a:solidFill>
                  <a:srgbClr val="000000"/>
                </a:solidFill>
                <a:latin typeface="Calibri"/>
                <a:cs typeface="Calibri"/>
              </a:rPr>
              <a:t>následující odlišnosti:</a:t>
            </a:r>
            <a:endParaRPr lang="en-US" dirty="0">
              <a:cs typeface="Calibri Light" panose="020F0302020204030204" pitchFamily="34" charset="0"/>
            </a:endParaRPr>
          </a:p>
          <a:p>
            <a:pPr marL="320040" indent="-320040">
              <a:spcAft>
                <a:spcPts val="1500"/>
              </a:spcAft>
              <a:buFont typeface="Symbol" panose="05050102010706020507" pitchFamily="18" charset="2"/>
              <a:buChar char=""/>
              <a:tabLst>
                <a:tab pos="228600" algn="l"/>
              </a:tabLst>
            </a:pPr>
            <a:r>
              <a:rPr lang="cs-CZ" sz="2100" dirty="0">
                <a:latin typeface="Calibri"/>
                <a:cs typeface="Times New Roman"/>
              </a:rPr>
              <a:t>Povinnost ředitelů škol s </a:t>
            </a:r>
            <a:r>
              <a:rPr lang="cs-CZ" sz="2100" dirty="0" err="1">
                <a:latin typeface="Calibri"/>
                <a:cs typeface="Times New Roman"/>
              </a:rPr>
              <a:t>TZ</a:t>
            </a:r>
            <a:r>
              <a:rPr lang="cs-CZ" sz="2100" dirty="0">
                <a:latin typeface="Calibri"/>
                <a:cs typeface="Times New Roman"/>
              </a:rPr>
              <a:t> o</a:t>
            </a:r>
            <a:r>
              <a:rPr lang="x-none" sz="2100" dirty="0">
                <a:latin typeface="Calibri"/>
                <a:cs typeface="Times New Roman"/>
              </a:rPr>
              <a:t>známit výsledky školní přijímací zkoušky, pokud se konala, a celkový výsledek přijímacího řízení včetně pořadí, na kterém by se uchazeč umístil, a to zveřejněním seznamu uchazečů pod přiděleným registračním číslem, a</a:t>
            </a:r>
            <a:r>
              <a:rPr lang="cs-CZ" sz="2100" dirty="0">
                <a:latin typeface="Calibri"/>
                <a:cs typeface="Times New Roman"/>
              </a:rPr>
              <a:t> </a:t>
            </a:r>
            <a:r>
              <a:rPr lang="x-none" sz="2100" dirty="0">
                <a:latin typeface="Calibri"/>
                <a:cs typeface="Times New Roman"/>
              </a:rPr>
              <a:t>to do </a:t>
            </a:r>
            <a:r>
              <a:rPr lang="x-none" sz="2100" b="1" dirty="0">
                <a:latin typeface="Calibri"/>
                <a:cs typeface="Times New Roman"/>
              </a:rPr>
              <a:t>15. února 2024</a:t>
            </a:r>
            <a:r>
              <a:rPr lang="x-none" sz="2100" dirty="0">
                <a:latin typeface="Calibri"/>
                <a:cs typeface="Times New Roman"/>
              </a:rPr>
              <a:t>. Tato povinnost se netýká oborů vzdělání Gymnázium se sportovní přípravou a </a:t>
            </a:r>
            <a:r>
              <a:rPr lang="x-none" sz="2100" b="1" dirty="0">
                <a:latin typeface="Calibri"/>
                <a:cs typeface="Times New Roman"/>
              </a:rPr>
              <a:t>nejde o rozhodnutí o</a:t>
            </a:r>
            <a:r>
              <a:rPr lang="cs-CZ" sz="2100" b="1" dirty="0">
                <a:latin typeface="Calibri"/>
                <a:cs typeface="Times New Roman"/>
              </a:rPr>
              <a:t> </a:t>
            </a:r>
            <a:r>
              <a:rPr lang="x-none" sz="2100" b="1" dirty="0">
                <a:latin typeface="Calibri"/>
                <a:cs typeface="Times New Roman"/>
              </a:rPr>
              <a:t>přijetí</a:t>
            </a:r>
            <a:r>
              <a:rPr lang="x-none" sz="2100" dirty="0">
                <a:latin typeface="Calibri"/>
                <a:cs typeface="Times New Roman"/>
              </a:rPr>
              <a:t>.</a:t>
            </a:r>
            <a:r>
              <a:rPr lang="cs-CZ" sz="2100" dirty="0">
                <a:latin typeface="Calibri"/>
                <a:cs typeface="Times New Roman"/>
              </a:rPr>
              <a:t> </a:t>
            </a:r>
            <a:endParaRPr lang="cs-CZ" sz="2100" dirty="0">
              <a:latin typeface="Calibri"/>
              <a:ea typeface="Calibri"/>
              <a:cs typeface="Times New Roman"/>
            </a:endParaRPr>
          </a:p>
          <a:p>
            <a:pPr marL="320040" indent="-320040">
              <a:spcAft>
                <a:spcPts val="1500"/>
              </a:spcAft>
              <a:buFont typeface="Symbol" panose="05050102010706020507" pitchFamily="18" charset="2"/>
              <a:buChar char=""/>
              <a:tabLst>
                <a:tab pos="228600" algn="l"/>
              </a:tabLst>
            </a:pPr>
            <a:r>
              <a:rPr lang="cs-CZ" sz="2100" dirty="0">
                <a:latin typeface="Calibri"/>
                <a:cs typeface="Times New Roman"/>
              </a:rPr>
              <a:t>Možnost uchazečů </a:t>
            </a:r>
            <a:r>
              <a:rPr lang="x-none" sz="2100" dirty="0">
                <a:latin typeface="Calibri"/>
                <a:cs typeface="Times New Roman"/>
              </a:rPr>
              <a:t>podat přihlášku do oborů bez </a:t>
            </a:r>
            <a:r>
              <a:rPr lang="cs-CZ" sz="2100" dirty="0" err="1">
                <a:latin typeface="Calibri"/>
                <a:cs typeface="Times New Roman"/>
              </a:rPr>
              <a:t>TZ</a:t>
            </a:r>
            <a:r>
              <a:rPr lang="cs-CZ" sz="2100" dirty="0">
                <a:latin typeface="Calibri"/>
                <a:cs typeface="Times New Roman"/>
              </a:rPr>
              <a:t> od 1. února do 20. února 2024. Do přihlášky</a:t>
            </a:r>
            <a:r>
              <a:rPr lang="x-none" sz="2100" dirty="0">
                <a:latin typeface="Calibri"/>
                <a:cs typeface="Times New Roman"/>
              </a:rPr>
              <a:t> dle své priority zařadí i původně přihlášené obory vzdělání s </a:t>
            </a:r>
            <a:r>
              <a:rPr lang="cs-CZ" sz="2100" dirty="0" err="1">
                <a:latin typeface="Calibri"/>
                <a:cs typeface="Times New Roman"/>
              </a:rPr>
              <a:t>TZ</a:t>
            </a:r>
            <a:r>
              <a:rPr lang="x-none" sz="2100" dirty="0">
                <a:latin typeface="Calibri"/>
                <a:cs typeface="Times New Roman"/>
              </a:rPr>
              <a:t>. </a:t>
            </a:r>
            <a:endParaRPr lang="cs-CZ" sz="2100" dirty="0">
              <a:latin typeface="Calibri" panose="020F0502020204030204" pitchFamily="34" charset="0"/>
              <a:cs typeface="Times New Roman" panose="02020603050405020304" pitchFamily="18" charset="0"/>
            </a:endParaRPr>
          </a:p>
          <a:p>
            <a:pPr marL="320040" indent="-320040">
              <a:spcAft>
                <a:spcPts val="1500"/>
              </a:spcAft>
              <a:buFont typeface="Symbol" panose="05050102010706020507" pitchFamily="18" charset="2"/>
              <a:buChar char=""/>
              <a:tabLst>
                <a:tab pos="228600" algn="l"/>
              </a:tabLst>
            </a:pPr>
            <a:r>
              <a:rPr lang="x-none" sz="2100" dirty="0">
                <a:latin typeface="Calibri"/>
                <a:cs typeface="Times New Roman"/>
              </a:rPr>
              <a:t>Pokud </a:t>
            </a:r>
            <a:r>
              <a:rPr lang="cs-CZ" sz="2100" dirty="0">
                <a:latin typeface="Calibri"/>
                <a:cs typeface="Times New Roman"/>
              </a:rPr>
              <a:t>uchazeč </a:t>
            </a:r>
            <a:r>
              <a:rPr lang="x-none" sz="2100" dirty="0">
                <a:latin typeface="Calibri"/>
                <a:cs typeface="Times New Roman"/>
              </a:rPr>
              <a:t>nestanoví prioritu všech svých zvolených oborů vzdělání</a:t>
            </a:r>
            <a:r>
              <a:rPr lang="cs-CZ" sz="2100" dirty="0">
                <a:latin typeface="Calibri"/>
                <a:cs typeface="Times New Roman"/>
              </a:rPr>
              <a:t> (např. chybně podá novou přihlášku bez oborů vzdělání s </a:t>
            </a:r>
            <a:r>
              <a:rPr lang="cs-CZ" sz="2100" dirty="0" err="1">
                <a:latin typeface="Calibri"/>
                <a:cs typeface="Times New Roman"/>
              </a:rPr>
              <a:t>TZ</a:t>
            </a:r>
            <a:r>
              <a:rPr lang="cs-CZ" sz="2100" dirty="0">
                <a:latin typeface="Calibri"/>
                <a:cs typeface="Times New Roman"/>
              </a:rPr>
              <a:t> nebo nepodá novou přihlášku vůbec)</a:t>
            </a:r>
            <a:r>
              <a:rPr lang="x-none" sz="2100" dirty="0">
                <a:latin typeface="Calibri"/>
                <a:cs typeface="Times New Roman"/>
              </a:rPr>
              <a:t>, má právo stanovit správné pořadí dle priority až do </a:t>
            </a:r>
            <a:r>
              <a:rPr lang="x-none" sz="2100" b="1" dirty="0">
                <a:latin typeface="Calibri"/>
                <a:cs typeface="Times New Roman"/>
              </a:rPr>
              <a:t>15. března 2024 </a:t>
            </a:r>
            <a:r>
              <a:rPr lang="cs-CZ" sz="2100" dirty="0">
                <a:latin typeface="Calibri"/>
                <a:cs typeface="Times New Roman"/>
              </a:rPr>
              <a:t>– o tom je povinen jej prokazatelně informovat ředitel první školy v přihlášce podané k 30. listopadu 2023.</a:t>
            </a:r>
            <a:endParaRPr lang="cs-CZ" sz="2100" dirty="0">
              <a:latin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24</a:t>
            </a:fld>
            <a:endParaRPr lang="cs-CZ"/>
          </a:p>
        </p:txBody>
      </p:sp>
    </p:spTree>
    <p:extLst>
      <p:ext uri="{BB962C8B-B14F-4D97-AF65-F5344CB8AC3E}">
        <p14:creationId xmlns:p14="http://schemas.microsoft.com/office/powerpoint/2010/main" val="1937031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29599" y="928366"/>
            <a:ext cx="11434516" cy="721529"/>
          </a:xfrm>
        </p:spPr>
        <p:txBody>
          <a:bodyPr>
            <a:normAutofit fontScale="90000"/>
          </a:bodyPr>
          <a:lstStyle/>
          <a:p>
            <a:r>
              <a:rPr lang="cs-CZ" sz="3100" dirty="0">
                <a:latin typeface="Calibri"/>
                <a:cs typeface="Calibri"/>
              </a:rPr>
              <a:t>OBORY VZDĚLÁNÍ S TALENTOVÝMI ZKOUŠKAMI (TZ)</a:t>
            </a:r>
            <a:br>
              <a:rPr lang="cs-CZ" sz="3100" dirty="0">
                <a:latin typeface="Calibri"/>
                <a:cs typeface="Calibri"/>
              </a:rPr>
            </a:br>
            <a:endParaRPr lang="cs-CZ" sz="3100" dirty="0">
              <a:latin typeface="Calibri"/>
              <a:cs typeface="Calibri"/>
            </a:endParaRPr>
          </a:p>
          <a:p>
            <a:endParaRPr lang="cs-CZ" sz="2800" dirty="0">
              <a:latin typeface="Calibri"/>
              <a:cs typeface="Calibri"/>
            </a:endParaRPr>
          </a:p>
        </p:txBody>
      </p:sp>
      <p:sp>
        <p:nvSpPr>
          <p:cNvPr id="3" name="Zástupný obsah 2">
            <a:extLst>
              <a:ext uri="{FF2B5EF4-FFF2-40B4-BE49-F238E27FC236}">
                <a16:creationId xmlns:a16="http://schemas.microsoft.com/office/drawing/2014/main" id="{F36901B7-1777-E88B-3298-43D01378738E}"/>
              </a:ext>
            </a:extLst>
          </p:cNvPr>
          <p:cNvSpPr>
            <a:spLocks noGrp="1"/>
          </p:cNvSpPr>
          <p:nvPr>
            <p:ph idx="1"/>
          </p:nvPr>
        </p:nvSpPr>
        <p:spPr>
          <a:xfrm>
            <a:off x="729599" y="1649896"/>
            <a:ext cx="10747513" cy="4637782"/>
          </a:xfrm>
        </p:spPr>
        <p:txBody>
          <a:bodyPr vert="horz" lIns="0" tIns="0" rIns="0" bIns="0" rtlCol="0" anchor="t">
            <a:noAutofit/>
          </a:bodyPr>
          <a:lstStyle/>
          <a:p>
            <a:pPr marL="320040" indent="-320040">
              <a:spcAft>
                <a:spcPts val="1500"/>
              </a:spcAft>
              <a:tabLst>
                <a:tab pos="228600" algn="l"/>
              </a:tabLst>
            </a:pPr>
            <a:r>
              <a:rPr lang="x-none" sz="2100" dirty="0">
                <a:latin typeface="Calibri"/>
                <a:cs typeface="Times New Roman"/>
              </a:rPr>
              <a:t>Pokud uchazeč neučiní žádný z uvedených úkonů, ředitel školy s </a:t>
            </a:r>
            <a:r>
              <a:rPr lang="cs-CZ" sz="2100" dirty="0">
                <a:latin typeface="Calibri"/>
                <a:cs typeface="Times New Roman"/>
              </a:rPr>
              <a:t>TZ </a:t>
            </a:r>
            <a:r>
              <a:rPr lang="x-none" sz="2100" dirty="0">
                <a:latin typeface="Calibri"/>
                <a:cs typeface="Times New Roman"/>
              </a:rPr>
              <a:t>uvedené na prvním místě </a:t>
            </a:r>
            <a:br>
              <a:rPr lang="x-none" sz="2100" dirty="0">
                <a:latin typeface="Calibri"/>
                <a:cs typeface="Times New Roman"/>
              </a:rPr>
            </a:br>
            <a:r>
              <a:rPr lang="x-none" sz="2100" dirty="0">
                <a:latin typeface="Calibri"/>
                <a:cs typeface="Times New Roman"/>
              </a:rPr>
              <a:t>v přihlášce podané </a:t>
            </a:r>
            <a:r>
              <a:rPr lang="cs-CZ" sz="2100" dirty="0">
                <a:latin typeface="Calibri"/>
                <a:cs typeface="Times New Roman"/>
              </a:rPr>
              <a:t>k 30. listopadu 2023 zapíše</a:t>
            </a:r>
            <a:r>
              <a:rPr lang="x-none" sz="2100" dirty="0">
                <a:latin typeface="Calibri"/>
                <a:cs typeface="Times New Roman"/>
              </a:rPr>
              <a:t> uchazeče do </a:t>
            </a:r>
            <a:r>
              <a:rPr lang="cs-CZ" sz="2100" dirty="0">
                <a:latin typeface="Calibri"/>
                <a:cs typeface="Times New Roman"/>
              </a:rPr>
              <a:t>IS</a:t>
            </a:r>
            <a:r>
              <a:rPr lang="x-none" sz="2100" dirty="0">
                <a:latin typeface="Calibri"/>
                <a:cs typeface="Times New Roman"/>
              </a:rPr>
              <a:t> a pořadí škol zachová tak, jak je uvedeno v původní přihlášce</a:t>
            </a:r>
            <a:r>
              <a:rPr lang="cs-CZ" sz="2100" dirty="0">
                <a:latin typeface="Calibri"/>
                <a:cs typeface="Times New Roman"/>
              </a:rPr>
              <a:t>, a to </a:t>
            </a:r>
            <a:r>
              <a:rPr lang="x-none" sz="2100" b="1" dirty="0">
                <a:latin typeface="Calibri"/>
                <a:cs typeface="Times New Roman"/>
              </a:rPr>
              <a:t>2</a:t>
            </a:r>
            <a:r>
              <a:rPr lang="cs-CZ" sz="2100" b="1" dirty="0">
                <a:latin typeface="Calibri"/>
                <a:cs typeface="Times New Roman"/>
              </a:rPr>
              <a:t>7</a:t>
            </a:r>
            <a:r>
              <a:rPr lang="x-none" sz="2100" b="1" dirty="0">
                <a:latin typeface="Calibri"/>
                <a:cs typeface="Times New Roman"/>
              </a:rPr>
              <a:t>.</a:t>
            </a:r>
            <a:r>
              <a:rPr lang="cs-CZ" sz="2100" b="1" dirty="0">
                <a:latin typeface="Calibri"/>
                <a:cs typeface="Times New Roman"/>
              </a:rPr>
              <a:t> </a:t>
            </a:r>
            <a:r>
              <a:rPr lang="x-none" sz="2100" b="1" dirty="0">
                <a:latin typeface="Calibri"/>
                <a:cs typeface="Times New Roman"/>
              </a:rPr>
              <a:t>února 2024</a:t>
            </a:r>
            <a:r>
              <a:rPr lang="cs-CZ" sz="2100" dirty="0">
                <a:latin typeface="Calibri"/>
                <a:cs typeface="Times New Roman"/>
              </a:rPr>
              <a:t>. Pokud následně do 15. března 2024 dojde </a:t>
            </a:r>
            <a:br>
              <a:rPr lang="cs-CZ" sz="2100" dirty="0">
                <a:latin typeface="Calibri"/>
                <a:cs typeface="Times New Roman"/>
              </a:rPr>
            </a:br>
            <a:r>
              <a:rPr lang="cs-CZ" sz="2100" dirty="0">
                <a:latin typeface="Calibri"/>
                <a:cs typeface="Times New Roman"/>
              </a:rPr>
              <a:t>ke změně pořadí oborů (nikoli oborů samotných), zapíše změnu do IS bez zbytečného odkladu tentýž ředitel.</a:t>
            </a:r>
            <a:endParaRPr lang="cs-CZ" sz="2100" dirty="0">
              <a:latin typeface="Calibri"/>
              <a:cs typeface="Calibri Light" panose="020F0302020204030204" pitchFamily="34" charset="0"/>
            </a:endParaRPr>
          </a:p>
          <a:p>
            <a:pPr marL="320040" indent="-320040">
              <a:spcAft>
                <a:spcPts val="1500"/>
              </a:spcAft>
              <a:buFont typeface="Symbol" panose="05050102010706020507" pitchFamily="18" charset="2"/>
              <a:buChar char=""/>
              <a:tabLst>
                <a:tab pos="228600" algn="l"/>
              </a:tabLst>
            </a:pPr>
            <a:r>
              <a:rPr lang="cs-CZ" sz="2100" dirty="0">
                <a:latin typeface="Calibri"/>
                <a:cs typeface="Times New Roman"/>
              </a:rPr>
              <a:t>Ř</a:t>
            </a:r>
            <a:r>
              <a:rPr lang="x-none" sz="2100" dirty="0">
                <a:latin typeface="Calibri"/>
                <a:cs typeface="Times New Roman"/>
              </a:rPr>
              <a:t>editel druhé školy údaje zkontroluje a </a:t>
            </a:r>
            <a:r>
              <a:rPr lang="cs-CZ" sz="2100" dirty="0">
                <a:latin typeface="Calibri"/>
                <a:cs typeface="Times New Roman"/>
              </a:rPr>
              <a:t>potvrdí, a to </a:t>
            </a:r>
            <a:r>
              <a:rPr lang="x-none" sz="2100" b="1" dirty="0">
                <a:latin typeface="Calibri"/>
                <a:cs typeface="Times New Roman"/>
              </a:rPr>
              <a:t>2</a:t>
            </a:r>
            <a:r>
              <a:rPr lang="cs-CZ" sz="2100" b="1" dirty="0">
                <a:latin typeface="Calibri"/>
                <a:cs typeface="Times New Roman"/>
              </a:rPr>
              <a:t>8</a:t>
            </a:r>
            <a:r>
              <a:rPr lang="x-none" sz="2100" b="1" dirty="0">
                <a:latin typeface="Calibri"/>
                <a:cs typeface="Times New Roman"/>
              </a:rPr>
              <a:t>. února 2024</a:t>
            </a:r>
            <a:r>
              <a:rPr lang="x-none" sz="2100" dirty="0">
                <a:latin typeface="Calibri"/>
                <a:cs typeface="Times New Roman"/>
              </a:rPr>
              <a:t>.</a:t>
            </a:r>
            <a:r>
              <a:rPr lang="cs-CZ" sz="2100" dirty="0">
                <a:latin typeface="Calibri"/>
                <a:cs typeface="Times New Roman"/>
              </a:rPr>
              <a:t> Pokud je nepotvrdí, považují se za potvrzené. </a:t>
            </a:r>
            <a:endParaRPr lang="cs-CZ" sz="2100" dirty="0">
              <a:latin typeface="Calibri" panose="020F0502020204030204" pitchFamily="34" charset="0"/>
              <a:cs typeface="Times New Roman" panose="02020603050405020304" pitchFamily="18" charset="0"/>
            </a:endParaRPr>
          </a:p>
          <a:p>
            <a:pPr marL="320040" indent="-320040">
              <a:spcAft>
                <a:spcPts val="1500"/>
              </a:spcAft>
              <a:buFont typeface="Symbol" panose="05050102010706020507" pitchFamily="18" charset="2"/>
              <a:buChar char=""/>
              <a:tabLst>
                <a:tab pos="228600" algn="l"/>
              </a:tabLst>
            </a:pPr>
            <a:r>
              <a:rPr lang="cs-CZ" sz="2100" dirty="0">
                <a:latin typeface="Calibri"/>
                <a:cs typeface="Times New Roman"/>
              </a:rPr>
              <a:t>V dalších kolech přijímacího řízení jsou termíny a ostatní podmínky shodné s obory bez TZ.</a:t>
            </a:r>
          </a:p>
          <a:p>
            <a:pPr marL="320040" indent="-320040">
              <a:spcAft>
                <a:spcPts val="1500"/>
              </a:spcAft>
              <a:buFont typeface="Symbol" panose="05050102010706020507" pitchFamily="18" charset="2"/>
              <a:buChar char=""/>
              <a:tabLst>
                <a:tab pos="228600" algn="l"/>
              </a:tabLst>
            </a:pPr>
            <a:r>
              <a:rPr lang="x-none" sz="2100" b="1" u="sng" dirty="0">
                <a:latin typeface="Calibri"/>
                <a:cs typeface="Times New Roman"/>
              </a:rPr>
              <a:t>V dalších letech</a:t>
            </a:r>
            <a:r>
              <a:rPr lang="x-none" sz="2100" dirty="0">
                <a:latin typeface="Calibri"/>
                <a:cs typeface="Times New Roman"/>
              </a:rPr>
              <a:t> se </a:t>
            </a:r>
            <a:r>
              <a:rPr lang="cs-CZ" sz="2100" dirty="0">
                <a:latin typeface="Calibri"/>
                <a:cs typeface="Times New Roman"/>
              </a:rPr>
              <a:t>podmínky sjednocují </a:t>
            </a:r>
            <a:r>
              <a:rPr lang="x-none" sz="2100" dirty="0">
                <a:latin typeface="Calibri"/>
                <a:cs typeface="Times New Roman"/>
              </a:rPr>
              <a:t>s ostatními obory </a:t>
            </a:r>
            <a:r>
              <a:rPr lang="cs-CZ" sz="2100" dirty="0">
                <a:latin typeface="Calibri"/>
                <a:cs typeface="Times New Roman"/>
              </a:rPr>
              <a:t>ve všech kolech </a:t>
            </a:r>
            <a:r>
              <a:rPr lang="cs-CZ" sz="2100" b="1" dirty="0">
                <a:latin typeface="Calibri"/>
                <a:cs typeface="Times New Roman"/>
              </a:rPr>
              <a:t>(jedinou výjimkou je zkrácení lhůty pro zaslání pozvánky u konzervatoří ze 14 na 7 dnů před řádným termínem).</a:t>
            </a:r>
          </a:p>
          <a:p>
            <a:pPr marL="320040" indent="-320040">
              <a:spcAft>
                <a:spcPts val="1500"/>
              </a:spcAft>
              <a:buFont typeface="Symbol" panose="05050102010706020507" pitchFamily="18" charset="2"/>
              <a:buChar char=""/>
              <a:tabLst>
                <a:tab pos="228600" algn="l"/>
              </a:tabLst>
            </a:pPr>
            <a:r>
              <a:rPr lang="x-none" sz="2100" dirty="0">
                <a:latin typeface="Calibri"/>
                <a:cs typeface="Times New Roman"/>
              </a:rPr>
              <a:t>Nově </a:t>
            </a:r>
            <a:r>
              <a:rPr lang="cs-CZ" sz="2100" dirty="0">
                <a:latin typeface="Calibri"/>
                <a:cs typeface="Times New Roman"/>
              </a:rPr>
              <a:t>budou moci</a:t>
            </a:r>
            <a:r>
              <a:rPr lang="x-none" sz="2100" dirty="0">
                <a:latin typeface="Calibri"/>
                <a:cs typeface="Times New Roman"/>
              </a:rPr>
              <a:t> konzervatoře organizovat školní zkoušku</a:t>
            </a:r>
            <a:r>
              <a:rPr lang="cs-CZ" sz="2100" dirty="0">
                <a:latin typeface="Calibri"/>
                <a:cs typeface="Times New Roman"/>
              </a:rPr>
              <a:t> stejně jako ostatní obory vzdělání.</a:t>
            </a:r>
          </a:p>
          <a:p>
            <a:pPr marL="320040" indent="-320040">
              <a:spcAft>
                <a:spcPts val="1500"/>
              </a:spcAft>
              <a:buFont typeface="Symbol" panose="05050102010706020507" pitchFamily="18" charset="2"/>
              <a:buChar char=""/>
              <a:tabLst>
                <a:tab pos="228600" algn="l"/>
              </a:tabLst>
            </a:pPr>
            <a:endParaRPr lang="cs-CZ" sz="2100" dirty="0">
              <a:latin typeface="Calibri"/>
              <a:cs typeface="Times New Roman"/>
            </a:endParaRPr>
          </a:p>
        </p:txBody>
      </p:sp>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25</a:t>
            </a:fld>
            <a:endParaRPr lang="cs-CZ"/>
          </a:p>
        </p:txBody>
      </p:sp>
    </p:spTree>
    <p:extLst>
      <p:ext uri="{BB962C8B-B14F-4D97-AF65-F5344CB8AC3E}">
        <p14:creationId xmlns:p14="http://schemas.microsoft.com/office/powerpoint/2010/main" val="4168510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29599" y="916450"/>
            <a:ext cx="10838169" cy="622138"/>
          </a:xfrm>
        </p:spPr>
        <p:txBody>
          <a:bodyPr vert="horz" lIns="0" tIns="0" rIns="0" bIns="0" rtlCol="0" anchor="t" anchorCtr="0">
            <a:noAutofit/>
          </a:bodyPr>
          <a:lstStyle/>
          <a:p>
            <a:r>
              <a:rPr lang="cs-CZ" sz="2800">
                <a:solidFill>
                  <a:srgbClr val="418E96"/>
                </a:solidFill>
                <a:latin typeface="Calibri"/>
                <a:cs typeface="Calibri"/>
              </a:rPr>
              <a:t>OPRAVNÉ PROSTŘEDKY</a:t>
            </a:r>
            <a:br>
              <a:rPr lang="cs-CZ" sz="2800"/>
            </a:br>
            <a:br>
              <a:rPr lang="cs-CZ" sz="2800"/>
            </a:br>
            <a:br>
              <a:rPr lang="cs-CZ" sz="2800"/>
            </a:br>
            <a:br>
              <a:rPr lang="cs-CZ" sz="2800"/>
            </a:br>
            <a:br>
              <a:rPr lang="cs-CZ" sz="2800"/>
            </a:br>
            <a:br>
              <a:rPr lang="cs-CZ" sz="2800"/>
            </a:br>
            <a:endParaRPr lang="cs-CZ" sz="2800">
              <a:cs typeface="Calibri"/>
            </a:endParaRPr>
          </a:p>
        </p:txBody>
      </p:sp>
      <p:sp>
        <p:nvSpPr>
          <p:cNvPr id="3" name="Zástupný obsah 2">
            <a:extLst>
              <a:ext uri="{FF2B5EF4-FFF2-40B4-BE49-F238E27FC236}">
                <a16:creationId xmlns:a16="http://schemas.microsoft.com/office/drawing/2014/main" id="{F36901B7-1777-E88B-3298-43D01378738E}"/>
              </a:ext>
            </a:extLst>
          </p:cNvPr>
          <p:cNvSpPr>
            <a:spLocks noGrp="1"/>
          </p:cNvSpPr>
          <p:nvPr>
            <p:ph idx="1"/>
          </p:nvPr>
        </p:nvSpPr>
        <p:spPr>
          <a:xfrm>
            <a:off x="729599" y="1665857"/>
            <a:ext cx="10655927" cy="4518127"/>
          </a:xfrm>
        </p:spPr>
        <p:txBody>
          <a:bodyPr vert="horz" lIns="0" tIns="0" rIns="0" bIns="0" rtlCol="0" anchor="t">
            <a:noAutofit/>
          </a:bodyPr>
          <a:lstStyle/>
          <a:p>
            <a:pPr marL="320040" indent="-320040" algn="just">
              <a:spcBef>
                <a:spcPts val="300"/>
              </a:spcBef>
              <a:spcAft>
                <a:spcPts val="1500"/>
              </a:spcAft>
              <a:buFont typeface="Symbol" panose="05050102010706020507" pitchFamily="18" charset="2"/>
              <a:buChar char=""/>
              <a:tabLst>
                <a:tab pos="228600" algn="l"/>
              </a:tabLst>
            </a:pPr>
            <a:r>
              <a:rPr lang="x-none" sz="2100" dirty="0">
                <a:solidFill>
                  <a:srgbClr val="000000"/>
                </a:solidFill>
                <a:effectLst/>
                <a:latin typeface="Calibri"/>
                <a:ea typeface="Calibri" panose="020F0502020204030204" pitchFamily="34" charset="0"/>
                <a:cs typeface="Times New Roman"/>
              </a:rPr>
              <a:t>Odvolání </a:t>
            </a:r>
            <a:r>
              <a:rPr lang="cs-CZ" sz="2100" dirty="0">
                <a:solidFill>
                  <a:srgbClr val="000000"/>
                </a:solidFill>
                <a:effectLst/>
                <a:latin typeface="Calibri"/>
                <a:ea typeface="Calibri" panose="020F0502020204030204" pitchFamily="34" charset="0"/>
                <a:cs typeface="Times New Roman"/>
              </a:rPr>
              <a:t>a jiné opravné nebo podobné prostředky </a:t>
            </a:r>
            <a:r>
              <a:rPr lang="x-none" sz="2100" dirty="0">
                <a:solidFill>
                  <a:srgbClr val="000000"/>
                </a:solidFill>
                <a:effectLst/>
                <a:latin typeface="Calibri"/>
                <a:ea typeface="Calibri" panose="020F0502020204030204" pitchFamily="34" charset="0"/>
                <a:cs typeface="Times New Roman"/>
              </a:rPr>
              <a:t>lze podat ve </a:t>
            </a:r>
            <a:r>
              <a:rPr lang="x-none" sz="2100" b="1" dirty="0">
                <a:solidFill>
                  <a:srgbClr val="000000"/>
                </a:solidFill>
                <a:effectLst/>
                <a:latin typeface="Calibri"/>
                <a:ea typeface="Calibri" panose="020F0502020204030204" pitchFamily="34" charset="0"/>
                <a:cs typeface="Times New Roman"/>
              </a:rPr>
              <a:t>lhůtě 3 pracovních dnů </a:t>
            </a:r>
            <a:r>
              <a:rPr lang="cs-CZ" sz="2100" dirty="0">
                <a:solidFill>
                  <a:srgbClr val="000000"/>
                </a:solidFill>
                <a:effectLst/>
                <a:latin typeface="Calibri"/>
                <a:ea typeface="Calibri" panose="020F0502020204030204" pitchFamily="34" charset="0"/>
                <a:cs typeface="Times New Roman"/>
              </a:rPr>
              <a:t>ode dne zveřejnění výsledků</a:t>
            </a:r>
            <a:r>
              <a:rPr lang="x-none" sz="2100" dirty="0">
                <a:solidFill>
                  <a:srgbClr val="000000"/>
                </a:solidFill>
                <a:effectLst/>
                <a:latin typeface="Calibri"/>
                <a:ea typeface="Calibri" panose="020F0502020204030204" pitchFamily="34" charset="0"/>
                <a:cs typeface="Times New Roman"/>
              </a:rPr>
              <a:t>. </a:t>
            </a:r>
            <a:r>
              <a:rPr lang="cs-CZ" sz="2100" dirty="0">
                <a:solidFill>
                  <a:srgbClr val="000000"/>
                </a:solidFill>
                <a:effectLst/>
                <a:latin typeface="Calibri"/>
                <a:ea typeface="Calibri" panose="020F0502020204030204" pitchFamily="34" charset="0"/>
                <a:cs typeface="Times New Roman"/>
              </a:rPr>
              <a:t>Odvolání uchazeč podává řediteli školy, který rozhodnutí vydal </a:t>
            </a:r>
            <a:r>
              <a:rPr lang="cs-CZ" sz="2100" b="1" dirty="0">
                <a:solidFill>
                  <a:srgbClr val="000000"/>
                </a:solidFill>
                <a:effectLst/>
                <a:latin typeface="Calibri"/>
                <a:ea typeface="Calibri" panose="020F0502020204030204" pitchFamily="34" charset="0"/>
                <a:cs typeface="Times New Roman"/>
              </a:rPr>
              <a:t>(nikoli přes IS). V případě následného rozhodnutí o přijetí zadá tuto informaci ředitel školy bez zbytečného odkladu</a:t>
            </a:r>
            <a:r>
              <a:rPr lang="cs-CZ" sz="2100" dirty="0">
                <a:solidFill>
                  <a:srgbClr val="000000"/>
                </a:solidFill>
                <a:effectLst/>
                <a:latin typeface="Calibri"/>
                <a:ea typeface="Calibri" panose="020F0502020204030204" pitchFamily="34" charset="0"/>
                <a:cs typeface="Times New Roman"/>
              </a:rPr>
              <a:t>, </a:t>
            </a:r>
            <a:r>
              <a:rPr lang="cs-CZ" sz="2100" b="1" dirty="0">
                <a:solidFill>
                  <a:srgbClr val="000000"/>
                </a:solidFill>
                <a:effectLst/>
                <a:latin typeface="Calibri"/>
                <a:ea typeface="Calibri" panose="020F0502020204030204" pitchFamily="34" charset="0"/>
                <a:cs typeface="Times New Roman"/>
              </a:rPr>
              <a:t>nejdéle do 2 pracovních dnů, do IS. </a:t>
            </a:r>
            <a:r>
              <a:rPr lang="cs-CZ" sz="2100" dirty="0">
                <a:solidFill>
                  <a:srgbClr val="000000"/>
                </a:solidFill>
                <a:effectLst/>
                <a:latin typeface="Calibri"/>
                <a:ea typeface="Calibri" panose="020F0502020204030204" pitchFamily="34" charset="0"/>
                <a:cs typeface="Times New Roman"/>
              </a:rPr>
              <a:t>Rozhodnutí na základě odvolacího řízení nemá vliv na přijetí uchazeče do jiného oboru vzdělání, resp. </a:t>
            </a:r>
            <a:r>
              <a:rPr lang="cs-CZ" sz="2100" b="1" dirty="0">
                <a:solidFill>
                  <a:srgbClr val="000000"/>
                </a:solidFill>
                <a:effectLst/>
                <a:latin typeface="Calibri"/>
                <a:ea typeface="Calibri" panose="020F0502020204030204" pitchFamily="34" charset="0"/>
                <a:cs typeface="Times New Roman"/>
              </a:rPr>
              <a:t>důsledkem může být přijetí do více oborů zároveň, přičemž uchazeč nemá povinnost dopředu oznámit, ve kterém oboru vzdělání se stane žákem.</a:t>
            </a:r>
            <a:endParaRPr lang="cs-CZ" sz="2100" dirty="0">
              <a:effectLst/>
              <a:latin typeface="Calibri"/>
              <a:ea typeface="Calibri" panose="020F0502020204030204" pitchFamily="34" charset="0"/>
              <a:cs typeface="Times New Roman"/>
            </a:endParaRPr>
          </a:p>
          <a:p>
            <a:pPr marL="320040" indent="-320040" algn="just">
              <a:spcBef>
                <a:spcPts val="300"/>
              </a:spcBef>
              <a:spcAft>
                <a:spcPts val="1500"/>
              </a:spcAft>
              <a:buFont typeface="Symbol" panose="05050102010706020507" pitchFamily="18" charset="2"/>
              <a:buChar char=""/>
              <a:tabLst>
                <a:tab pos="228600" algn="l"/>
              </a:tabLst>
            </a:pPr>
            <a:r>
              <a:rPr lang="x-none" sz="2100" b="1" dirty="0">
                <a:solidFill>
                  <a:srgbClr val="000000"/>
                </a:solidFill>
                <a:effectLst/>
                <a:latin typeface="Calibri"/>
                <a:ea typeface="Calibri" panose="020F0502020204030204" pitchFamily="34" charset="0"/>
                <a:cs typeface="Times New Roman"/>
              </a:rPr>
              <a:t>Uchazeč se může vzdát práva na přijetí</a:t>
            </a:r>
            <a:r>
              <a:rPr lang="cs-CZ" sz="2100" b="1" dirty="0">
                <a:solidFill>
                  <a:srgbClr val="000000"/>
                </a:solidFill>
                <a:latin typeface="Calibri"/>
                <a:ea typeface="Calibri" panose="020F0502020204030204" pitchFamily="34" charset="0"/>
                <a:cs typeface="Times New Roman"/>
              </a:rPr>
              <a:t>. </a:t>
            </a:r>
            <a:r>
              <a:rPr lang="cs-CZ" sz="2100" dirty="0">
                <a:solidFill>
                  <a:srgbClr val="000000"/>
                </a:solidFill>
                <a:latin typeface="Calibri"/>
                <a:ea typeface="Calibri" panose="020F0502020204030204" pitchFamily="34" charset="0"/>
                <a:cs typeface="Times New Roman"/>
              </a:rPr>
              <a:t>Pokud se hlásí do dalšího kola, pak tak může učinit n</a:t>
            </a:r>
            <a:r>
              <a:rPr lang="x-none" sz="2100" dirty="0">
                <a:solidFill>
                  <a:srgbClr val="000000"/>
                </a:solidFill>
                <a:effectLst/>
                <a:latin typeface="Calibri"/>
                <a:ea typeface="Calibri" panose="020F0502020204030204" pitchFamily="34" charset="0"/>
                <a:cs typeface="Times New Roman"/>
              </a:rPr>
              <a:t>ejdéle </a:t>
            </a:r>
            <a:r>
              <a:rPr lang="x-none" sz="2100" b="1" dirty="0">
                <a:solidFill>
                  <a:srgbClr val="000000"/>
                </a:solidFill>
                <a:effectLst/>
                <a:latin typeface="Calibri"/>
                <a:ea typeface="Calibri" panose="020F0502020204030204" pitchFamily="34" charset="0"/>
                <a:cs typeface="Times New Roman"/>
              </a:rPr>
              <a:t>3 pracovní dny před termínem pro podání přihlášky v dalším kole </a:t>
            </a:r>
            <a:r>
              <a:rPr lang="cs-CZ" sz="2100" b="1" dirty="0">
                <a:solidFill>
                  <a:srgbClr val="000000"/>
                </a:solidFill>
                <a:effectLst/>
                <a:latin typeface="Calibri"/>
                <a:ea typeface="Calibri" panose="020F0502020204030204" pitchFamily="34" charset="0"/>
                <a:cs typeface="Times New Roman"/>
              </a:rPr>
              <a:t>(v případě komunikace prostřednictvím IS činí tento úkon prostřednictvím IS)</a:t>
            </a:r>
            <a:r>
              <a:rPr lang="x-none" sz="2100" b="1" dirty="0">
                <a:solidFill>
                  <a:srgbClr val="000000"/>
                </a:solidFill>
                <a:effectLst/>
                <a:latin typeface="Calibri"/>
                <a:ea typeface="Calibri" panose="020F0502020204030204" pitchFamily="34" charset="0"/>
                <a:cs typeface="Times New Roman"/>
              </a:rPr>
              <a:t>. Vzdáním se práva na přijetí nevzniká</a:t>
            </a:r>
            <a:r>
              <a:rPr lang="cs-CZ" sz="2100" b="1" dirty="0">
                <a:solidFill>
                  <a:srgbClr val="000000"/>
                </a:solidFill>
                <a:effectLst/>
                <a:latin typeface="Calibri"/>
                <a:ea typeface="Calibri" panose="020F0502020204030204" pitchFamily="34" charset="0"/>
                <a:cs typeface="Times New Roman"/>
              </a:rPr>
              <a:t> uchazeči</a:t>
            </a:r>
            <a:r>
              <a:rPr lang="x-none" sz="2100" b="1" dirty="0">
                <a:solidFill>
                  <a:srgbClr val="000000"/>
                </a:solidFill>
                <a:effectLst/>
                <a:latin typeface="Calibri"/>
                <a:ea typeface="Calibri" panose="020F0502020204030204" pitchFamily="34" charset="0"/>
                <a:cs typeface="Times New Roman"/>
              </a:rPr>
              <a:t> právo na přijetí v jiném oboru vzdělání, nýbrž právo hlásit se do dalšího kola přijímacího řízení</a:t>
            </a:r>
            <a:r>
              <a:rPr lang="cs-CZ" sz="2100" b="1" dirty="0">
                <a:solidFill>
                  <a:srgbClr val="000000"/>
                </a:solidFill>
                <a:latin typeface="Calibri"/>
                <a:ea typeface="Calibri" panose="020F0502020204030204" pitchFamily="34" charset="0"/>
                <a:cs typeface="Times New Roman"/>
              </a:rPr>
              <a:t> </a:t>
            </a:r>
            <a:r>
              <a:rPr lang="cs-CZ" sz="2100" dirty="0">
                <a:solidFill>
                  <a:srgbClr val="000000"/>
                </a:solidFill>
                <a:latin typeface="Calibri"/>
                <a:ea typeface="Calibri" panose="020F0502020204030204" pitchFamily="34" charset="0"/>
                <a:cs typeface="Times New Roman"/>
              </a:rPr>
              <a:t>(neplatí pro 3. a další kola, kdy může rovněž potvrdit svůj úmysl vzdělávat se v jiném oboru, kam byl také přijat).</a:t>
            </a:r>
            <a:endParaRPr lang="cs-CZ" sz="2100" dirty="0">
              <a:effectLst/>
              <a:latin typeface="Calibri"/>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26</a:t>
            </a:fld>
            <a:endParaRPr lang="cs-CZ"/>
          </a:p>
        </p:txBody>
      </p:sp>
    </p:spTree>
    <p:extLst>
      <p:ext uri="{BB962C8B-B14F-4D97-AF65-F5344CB8AC3E}">
        <p14:creationId xmlns:p14="http://schemas.microsoft.com/office/powerpoint/2010/main" val="2631939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29599" y="916450"/>
            <a:ext cx="10838169" cy="622138"/>
          </a:xfrm>
        </p:spPr>
        <p:txBody>
          <a:bodyPr vert="horz" lIns="0" tIns="0" rIns="0" bIns="0" rtlCol="0" anchor="t" anchorCtr="0">
            <a:noAutofit/>
          </a:bodyPr>
          <a:lstStyle/>
          <a:p>
            <a:r>
              <a:rPr lang="cs-CZ" sz="2800">
                <a:solidFill>
                  <a:srgbClr val="418E96"/>
                </a:solidFill>
                <a:latin typeface="Calibri"/>
                <a:cs typeface="Calibri"/>
              </a:rPr>
              <a:t>druhé kolo</a:t>
            </a:r>
            <a:br>
              <a:rPr lang="cs-CZ" sz="2800"/>
            </a:br>
            <a:br>
              <a:rPr lang="cs-CZ" sz="2800"/>
            </a:br>
            <a:br>
              <a:rPr lang="cs-CZ" sz="2800"/>
            </a:br>
            <a:br>
              <a:rPr lang="cs-CZ" sz="2800"/>
            </a:br>
            <a:br>
              <a:rPr lang="cs-CZ" sz="2800"/>
            </a:br>
            <a:br>
              <a:rPr lang="cs-CZ" sz="2800"/>
            </a:br>
            <a:endParaRPr lang="cs-CZ" sz="2800">
              <a:cs typeface="Calibri"/>
            </a:endParaRPr>
          </a:p>
        </p:txBody>
      </p:sp>
      <p:sp>
        <p:nvSpPr>
          <p:cNvPr id="3" name="Zástupný obsah 2">
            <a:extLst>
              <a:ext uri="{FF2B5EF4-FFF2-40B4-BE49-F238E27FC236}">
                <a16:creationId xmlns:a16="http://schemas.microsoft.com/office/drawing/2014/main" id="{F36901B7-1777-E88B-3298-43D01378738E}"/>
              </a:ext>
            </a:extLst>
          </p:cNvPr>
          <p:cNvSpPr>
            <a:spLocks noGrp="1"/>
          </p:cNvSpPr>
          <p:nvPr>
            <p:ph idx="1"/>
          </p:nvPr>
        </p:nvSpPr>
        <p:spPr>
          <a:xfrm>
            <a:off x="729599" y="1614788"/>
            <a:ext cx="10960727" cy="4870724"/>
          </a:xfrm>
        </p:spPr>
        <p:txBody>
          <a:bodyPr vert="horz" lIns="0" tIns="0" rIns="0" bIns="0" rtlCol="0" anchor="t">
            <a:noAutofit/>
          </a:bodyPr>
          <a:lstStyle/>
          <a:p>
            <a:pPr marL="320040" lvl="0" indent="-320040">
              <a:spcBef>
                <a:spcPts val="300"/>
              </a:spcBef>
              <a:spcAft>
                <a:spcPts val="1500"/>
              </a:spcAft>
              <a:buFont typeface="Symbol" panose="05050102010706020507" pitchFamily="18" charset="2"/>
              <a:buChar char=""/>
              <a:tabLst>
                <a:tab pos="228600" algn="l"/>
              </a:tabLst>
            </a:pPr>
            <a:r>
              <a:rPr lang="cs-CZ" sz="2100" b="1" dirty="0">
                <a:effectLst/>
                <a:latin typeface="Calibri"/>
                <a:ea typeface="Calibri" panose="020F0502020204030204" pitchFamily="34" charset="0"/>
                <a:cs typeface="Times New Roman"/>
              </a:rPr>
              <a:t>Stejně jako kolo první je stanoveno jednotně včetně termínů a počtu přihlášek.</a:t>
            </a:r>
            <a:endParaRPr lang="cs-CZ" sz="2100" dirty="0">
              <a:effectLst/>
              <a:latin typeface="Calibri"/>
              <a:ea typeface="Calibri" panose="020F0502020204030204" pitchFamily="34" charset="0"/>
              <a:cs typeface="Times New Roman"/>
            </a:endParaRPr>
          </a:p>
          <a:p>
            <a:pPr marL="320040" lvl="0" indent="-320040">
              <a:spcBef>
                <a:spcPts val="300"/>
              </a:spcBef>
              <a:spcAft>
                <a:spcPts val="1500"/>
              </a:spcAft>
              <a:buFont typeface="Symbol" panose="05050102010706020507" pitchFamily="18" charset="2"/>
              <a:buChar char=""/>
              <a:tabLst>
                <a:tab pos="228600" algn="l"/>
              </a:tabLst>
            </a:pPr>
            <a:r>
              <a:rPr lang="cs-CZ" sz="2100" dirty="0">
                <a:effectLst/>
                <a:latin typeface="Calibri"/>
                <a:ea typeface="Calibri" panose="020F0502020204030204" pitchFamily="34" charset="0"/>
                <a:cs typeface="Times New Roman"/>
              </a:rPr>
              <a:t>Přihlášku může podat uchazeč, který</a:t>
            </a:r>
            <a:r>
              <a:rPr lang="cs-CZ" sz="2100" b="1" dirty="0">
                <a:effectLst/>
                <a:latin typeface="Calibri"/>
                <a:ea typeface="Calibri" panose="020F0502020204030204" pitchFamily="34" charset="0"/>
                <a:cs typeface="Times New Roman"/>
              </a:rPr>
              <a:t> nebyl přijat v prvním kole do žádného oboru vzdělání nebo se vzdal přijetí, a zároveň pokud se hlásí do maturitního oboru vzdělání, tak ji v prvním kole konal.</a:t>
            </a:r>
            <a:r>
              <a:rPr lang="cs-CZ" sz="2100" b="1" dirty="0">
                <a:latin typeface="Calibri"/>
                <a:ea typeface="Calibri" panose="020F0502020204030204" pitchFamily="34" charset="0"/>
                <a:cs typeface="Times New Roman"/>
              </a:rPr>
              <a:t> Jednotná zkouška se již nekoná, ale její výsledek se povinně zohledňuje.</a:t>
            </a:r>
            <a:endParaRPr lang="cs-CZ" sz="2100" dirty="0">
              <a:effectLst/>
              <a:latin typeface="Calibri"/>
              <a:ea typeface="Calibri" panose="020F0502020204030204" pitchFamily="34" charset="0"/>
              <a:cs typeface="Times New Roman"/>
            </a:endParaRPr>
          </a:p>
          <a:p>
            <a:pPr marL="320040" indent="-320040">
              <a:spcBef>
                <a:spcPts val="300"/>
              </a:spcBef>
              <a:spcAft>
                <a:spcPts val="1500"/>
              </a:spcAft>
              <a:buFont typeface="Symbol" panose="05050102010706020507" pitchFamily="18" charset="2"/>
              <a:buChar char=""/>
              <a:tabLst>
                <a:tab pos="228600" algn="l"/>
              </a:tabLst>
            </a:pPr>
            <a:r>
              <a:rPr lang="cs-CZ" sz="2100" dirty="0">
                <a:effectLst/>
                <a:latin typeface="Calibri"/>
                <a:ea typeface="Calibri" panose="020F0502020204030204" pitchFamily="34" charset="0"/>
                <a:cs typeface="Times New Roman"/>
              </a:rPr>
              <a:t>Ředitel školy jej</a:t>
            </a:r>
            <a:r>
              <a:rPr lang="cs-CZ" sz="2100" dirty="0">
                <a:latin typeface="Calibri"/>
                <a:ea typeface="Calibri" panose="020F0502020204030204" pitchFamily="34" charset="0"/>
                <a:cs typeface="Times New Roman"/>
              </a:rPr>
              <a:t> </a:t>
            </a:r>
            <a:r>
              <a:rPr lang="cs-CZ" sz="2100" dirty="0">
                <a:effectLst/>
                <a:latin typeface="Calibri"/>
                <a:ea typeface="Calibri" panose="020F0502020204030204" pitchFamily="34" charset="0"/>
                <a:cs typeface="Times New Roman"/>
              </a:rPr>
              <a:t> může vyhlásit</a:t>
            </a:r>
            <a:r>
              <a:rPr lang="cs-CZ" sz="2100" b="1" dirty="0">
                <a:effectLst/>
                <a:latin typeface="Calibri"/>
                <a:ea typeface="Calibri" panose="020F0502020204030204" pitchFamily="34" charset="0"/>
                <a:cs typeface="Times New Roman"/>
              </a:rPr>
              <a:t> </a:t>
            </a:r>
            <a:r>
              <a:rPr lang="cs-CZ" sz="2100" dirty="0">
                <a:effectLst/>
                <a:latin typeface="Calibri"/>
                <a:ea typeface="Calibri" panose="020F0502020204030204" pitchFamily="34" charset="0"/>
                <a:cs typeface="Times New Roman"/>
              </a:rPr>
              <a:t>do</a:t>
            </a:r>
            <a:r>
              <a:rPr lang="cs-CZ" sz="2100" b="1" dirty="0">
                <a:effectLst/>
                <a:latin typeface="Calibri"/>
                <a:ea typeface="Calibri" panose="020F0502020204030204" pitchFamily="34" charset="0"/>
                <a:cs typeface="Times New Roman"/>
              </a:rPr>
              <a:t> 18. května </a:t>
            </a:r>
            <a:r>
              <a:rPr lang="cs-CZ" sz="2100" dirty="0">
                <a:effectLst/>
                <a:latin typeface="Calibri"/>
                <a:ea typeface="Calibri" panose="020F0502020204030204" pitchFamily="34" charset="0"/>
                <a:cs typeface="Times New Roman"/>
              </a:rPr>
              <a:t>včetně údajů jako v kole prvním a obdobně všechny údaje zadá do IS, ovšem kromě uvedení maximálního počtu uchazečů pro účely konání jednotné zkoušky.</a:t>
            </a:r>
            <a:r>
              <a:rPr lang="cs-CZ" sz="2100" dirty="0">
                <a:latin typeface="Calibri"/>
                <a:ea typeface="Calibri" panose="020F0502020204030204" pitchFamily="34" charset="0"/>
                <a:cs typeface="Times New Roman"/>
              </a:rPr>
              <a:t> </a:t>
            </a:r>
            <a:endParaRPr lang="cs-CZ" sz="2100" dirty="0">
              <a:effectLst/>
              <a:latin typeface="Calibri"/>
              <a:ea typeface="Calibri" panose="020F0502020204030204" pitchFamily="34" charset="0"/>
              <a:cs typeface="Times New Roman" panose="02020603050405020304" pitchFamily="18" charset="0"/>
            </a:endParaRPr>
          </a:p>
          <a:p>
            <a:pPr marL="320040" lvl="0" indent="-320040">
              <a:spcBef>
                <a:spcPts val="300"/>
              </a:spcBef>
              <a:spcAft>
                <a:spcPts val="1500"/>
              </a:spcAft>
              <a:buFont typeface="Symbol" panose="05050102010706020507" pitchFamily="18" charset="2"/>
              <a:buChar char=""/>
              <a:tabLst>
                <a:tab pos="228600" algn="l"/>
              </a:tabLst>
            </a:pPr>
            <a:r>
              <a:rPr lang="cs-CZ" sz="2100" dirty="0">
                <a:effectLst/>
                <a:latin typeface="Calibri"/>
                <a:ea typeface="Calibri" panose="020F0502020204030204" pitchFamily="34" charset="0"/>
                <a:cs typeface="Times New Roman"/>
              </a:rPr>
              <a:t>Termín pro podání přihlášky je </a:t>
            </a:r>
            <a:r>
              <a:rPr lang="cs-CZ" sz="2100" b="1" dirty="0">
                <a:effectLst/>
                <a:latin typeface="Calibri"/>
                <a:ea typeface="Calibri" panose="020F0502020204030204" pitchFamily="34" charset="0"/>
                <a:cs typeface="Times New Roman"/>
              </a:rPr>
              <a:t>24. května.</a:t>
            </a:r>
            <a:endParaRPr lang="cs-CZ" sz="2100" dirty="0">
              <a:effectLst/>
              <a:latin typeface="Calibri"/>
              <a:ea typeface="Calibri" panose="020F0502020204030204" pitchFamily="34" charset="0"/>
              <a:cs typeface="Times New Roman"/>
            </a:endParaRPr>
          </a:p>
          <a:p>
            <a:pPr marL="320040" indent="-320040">
              <a:spcBef>
                <a:spcPts val="300"/>
              </a:spcBef>
              <a:spcAft>
                <a:spcPts val="1500"/>
              </a:spcAft>
              <a:buFont typeface="Symbol" panose="05050102010706020507" pitchFamily="18" charset="2"/>
              <a:buChar char=""/>
              <a:tabLst>
                <a:tab pos="228600" algn="l"/>
              </a:tabLst>
            </a:pPr>
            <a:r>
              <a:rPr lang="cs-CZ" sz="2100" dirty="0">
                <a:effectLst/>
                <a:latin typeface="Calibri"/>
                <a:ea typeface="Calibri" panose="020F0502020204030204" pitchFamily="34" charset="0"/>
                <a:cs typeface="Times New Roman"/>
              </a:rPr>
              <a:t>Řádný termín školní přijímací zkoušky a talentové zkoušky se koná v </a:t>
            </a:r>
            <a:r>
              <a:rPr lang="cs-CZ" sz="2100" b="1" dirty="0">
                <a:effectLst/>
                <a:latin typeface="Calibri"/>
                <a:ea typeface="Calibri" panose="020F0502020204030204" pitchFamily="34" charset="0"/>
                <a:cs typeface="Times New Roman"/>
              </a:rPr>
              <a:t>pracovních dnech </a:t>
            </a:r>
            <a:br>
              <a:rPr lang="cs-CZ" sz="2100" b="1" dirty="0">
                <a:latin typeface="Calibri"/>
                <a:ea typeface="Calibri" panose="020F0502020204030204" pitchFamily="34" charset="0"/>
                <a:cs typeface="Times New Roman"/>
              </a:rPr>
            </a:br>
            <a:r>
              <a:rPr lang="cs-CZ" sz="2100" b="1" dirty="0">
                <a:effectLst/>
                <a:latin typeface="Calibri"/>
                <a:ea typeface="Calibri" panose="020F0502020204030204" pitchFamily="34" charset="0"/>
                <a:cs typeface="Times New Roman"/>
              </a:rPr>
              <a:t>od 8. do 12. června. Stanoví se jeden řádný termín školní zkoušky, náhradní termín se nekoná.</a:t>
            </a:r>
            <a:endParaRPr lang="cs-CZ" sz="2100" dirty="0">
              <a:effectLst/>
              <a:latin typeface="Calibri"/>
              <a:ea typeface="Calibri" panose="020F0502020204030204" pitchFamily="34" charset="0"/>
              <a:cs typeface="Times New Roman"/>
            </a:endParaRPr>
          </a:p>
          <a:p>
            <a:pPr marL="320040" lvl="0" indent="-320040">
              <a:spcBef>
                <a:spcPts val="300"/>
              </a:spcBef>
              <a:spcAft>
                <a:spcPts val="1500"/>
              </a:spcAft>
              <a:buFont typeface="Symbol" panose="05050102010706020507" pitchFamily="18" charset="2"/>
              <a:buChar char=""/>
              <a:tabLst>
                <a:tab pos="228600" algn="l"/>
              </a:tabLst>
            </a:pPr>
            <a:r>
              <a:rPr lang="cs-CZ" sz="2100" dirty="0">
                <a:effectLst/>
                <a:latin typeface="Calibri"/>
                <a:ea typeface="Calibri" panose="020F0502020204030204" pitchFamily="34" charset="0"/>
                <a:cs typeface="Times New Roman"/>
              </a:rPr>
              <a:t>Centrum zpřístupní škole výsledky jednotné zkoušky v elektronickém systému</a:t>
            </a:r>
            <a:r>
              <a:rPr lang="cs-CZ" sz="2100" b="1" dirty="0">
                <a:effectLst/>
                <a:latin typeface="Calibri"/>
                <a:ea typeface="Calibri" panose="020F0502020204030204" pitchFamily="34" charset="0"/>
                <a:cs typeface="Times New Roman"/>
              </a:rPr>
              <a:t> 13. června.</a:t>
            </a:r>
            <a:endParaRPr lang="cs-CZ" sz="2100" dirty="0">
              <a:effectLst/>
              <a:latin typeface="Calibri"/>
              <a:ea typeface="Calibri" panose="020F0502020204030204" pitchFamily="34" charset="0"/>
              <a:cs typeface="Times New Roman"/>
            </a:endParaRPr>
          </a:p>
          <a:p>
            <a:pPr marL="320040" indent="-320040">
              <a:spcAft>
                <a:spcPts val="1500"/>
              </a:spcAft>
            </a:pPr>
            <a:endParaRPr lang="cs-CZ" sz="2100" dirty="0">
              <a:latin typeface="Calibri"/>
              <a:cs typeface="Calibri"/>
            </a:endParaRPr>
          </a:p>
        </p:txBody>
      </p:sp>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27</a:t>
            </a:fld>
            <a:endParaRPr lang="cs-CZ"/>
          </a:p>
        </p:txBody>
      </p:sp>
    </p:spTree>
    <p:extLst>
      <p:ext uri="{BB962C8B-B14F-4D97-AF65-F5344CB8AC3E}">
        <p14:creationId xmlns:p14="http://schemas.microsoft.com/office/powerpoint/2010/main" val="2364258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29599" y="916450"/>
            <a:ext cx="10838169" cy="622138"/>
          </a:xfrm>
        </p:spPr>
        <p:txBody>
          <a:bodyPr vert="horz" lIns="0" tIns="0" rIns="0" bIns="0" rtlCol="0" anchor="t" anchorCtr="0">
            <a:noAutofit/>
          </a:bodyPr>
          <a:lstStyle/>
          <a:p>
            <a:r>
              <a:rPr lang="cs-CZ" sz="2800">
                <a:solidFill>
                  <a:srgbClr val="418E96"/>
                </a:solidFill>
                <a:latin typeface="Calibri"/>
                <a:cs typeface="Calibri"/>
              </a:rPr>
              <a:t>třetí a další kola</a:t>
            </a:r>
            <a:br>
              <a:rPr lang="cs-CZ" sz="2800"/>
            </a:br>
            <a:br>
              <a:rPr lang="cs-CZ" sz="2800"/>
            </a:br>
            <a:br>
              <a:rPr lang="cs-CZ" sz="2800"/>
            </a:br>
            <a:br>
              <a:rPr lang="cs-CZ" sz="2800"/>
            </a:br>
            <a:br>
              <a:rPr lang="cs-CZ" sz="2800"/>
            </a:br>
            <a:br>
              <a:rPr lang="cs-CZ" sz="2800"/>
            </a:br>
            <a:endParaRPr lang="cs-CZ" sz="2800">
              <a:cs typeface="Calibri"/>
            </a:endParaRPr>
          </a:p>
        </p:txBody>
      </p:sp>
      <p:sp>
        <p:nvSpPr>
          <p:cNvPr id="3" name="Zástupný obsah 2">
            <a:extLst>
              <a:ext uri="{FF2B5EF4-FFF2-40B4-BE49-F238E27FC236}">
                <a16:creationId xmlns:a16="http://schemas.microsoft.com/office/drawing/2014/main" id="{F36901B7-1777-E88B-3298-43D01378738E}"/>
              </a:ext>
            </a:extLst>
          </p:cNvPr>
          <p:cNvSpPr>
            <a:spLocks noGrp="1"/>
          </p:cNvSpPr>
          <p:nvPr>
            <p:ph idx="1"/>
          </p:nvPr>
        </p:nvSpPr>
        <p:spPr>
          <a:xfrm>
            <a:off x="729599" y="1660106"/>
            <a:ext cx="10493367" cy="4769124"/>
          </a:xfrm>
        </p:spPr>
        <p:txBody>
          <a:bodyPr vert="horz" lIns="0" tIns="0" rIns="0" bIns="0" rtlCol="0" anchor="t">
            <a:noAutofit/>
          </a:bodyPr>
          <a:lstStyle/>
          <a:p>
            <a:pPr marL="320040" indent="-320040">
              <a:spcAft>
                <a:spcPts val="1500"/>
              </a:spcAft>
              <a:buFont typeface="Symbol" panose="05050102010706020507" pitchFamily="18" charset="2"/>
              <a:buChar char=""/>
              <a:tabLst>
                <a:tab pos="228600" algn="l"/>
              </a:tabLst>
            </a:pPr>
            <a:r>
              <a:rPr lang="cs-CZ" sz="2100" b="1" dirty="0">
                <a:effectLst/>
                <a:latin typeface="Calibri"/>
                <a:ea typeface="Calibri" panose="020F0502020204030204" pitchFamily="34" charset="0"/>
                <a:cs typeface="Times New Roman"/>
              </a:rPr>
              <a:t>Ředitel školy vyhlásí kritéria včetně všech údajů jako v kole druhém a zadá je do IS. </a:t>
            </a:r>
            <a:br>
              <a:rPr lang="cs-CZ" sz="2100" b="1" dirty="0">
                <a:latin typeface="Calibri"/>
                <a:ea typeface="Calibri" panose="020F0502020204030204" pitchFamily="34" charset="0"/>
                <a:cs typeface="Times New Roman"/>
              </a:rPr>
            </a:br>
            <a:r>
              <a:rPr lang="cs-CZ" sz="2100" b="1" dirty="0">
                <a:effectLst/>
                <a:latin typeface="Calibri"/>
                <a:ea typeface="Calibri" panose="020F0502020204030204" pitchFamily="34" charset="0"/>
                <a:cs typeface="Times New Roman"/>
              </a:rPr>
              <a:t>Navíc do IS zadá termín pro podání přihlášky v daném kole.</a:t>
            </a:r>
            <a:r>
              <a:rPr lang="cs-CZ" sz="2100" b="1" dirty="0">
                <a:latin typeface="Calibri"/>
                <a:ea typeface="Calibri" panose="020F0502020204030204" pitchFamily="34" charset="0"/>
                <a:cs typeface="Times New Roman"/>
              </a:rPr>
              <a:t>  </a:t>
            </a:r>
            <a:endParaRPr lang="cs-CZ" sz="2100" dirty="0">
              <a:effectLst/>
              <a:latin typeface="Calibri"/>
              <a:ea typeface="Calibri" panose="020F0502020204030204" pitchFamily="34" charset="0"/>
              <a:cs typeface="Times New Roman" panose="02020603050405020304" pitchFamily="18" charset="0"/>
            </a:endParaRPr>
          </a:p>
          <a:p>
            <a:pPr marL="320040" indent="-320040">
              <a:spcAft>
                <a:spcPts val="1500"/>
              </a:spcAft>
              <a:buFont typeface="Symbol" panose="05050102010706020507" pitchFamily="18" charset="2"/>
              <a:buChar char=""/>
              <a:tabLst>
                <a:tab pos="228600" algn="l"/>
              </a:tabLst>
            </a:pPr>
            <a:r>
              <a:rPr lang="cs-CZ" sz="2100" dirty="0">
                <a:effectLst/>
                <a:latin typeface="Calibri"/>
                <a:ea typeface="Calibri" panose="020F0502020204030204" pitchFamily="34" charset="0"/>
                <a:cs typeface="Times New Roman"/>
              </a:rPr>
              <a:t>Termín pro odevzdání přihlášek v každém dalším kole může ředitel stanovit nejdříve </a:t>
            </a:r>
            <a:br>
              <a:rPr lang="cs-CZ" sz="2100" dirty="0">
                <a:latin typeface="Calibri"/>
                <a:ea typeface="Calibri" panose="020F0502020204030204" pitchFamily="34" charset="0"/>
                <a:cs typeface="Times New Roman"/>
              </a:rPr>
            </a:br>
            <a:r>
              <a:rPr lang="cs-CZ" sz="2100" b="1" dirty="0">
                <a:effectLst/>
                <a:latin typeface="Calibri"/>
                <a:ea typeface="Calibri" panose="020F0502020204030204" pitchFamily="34" charset="0"/>
                <a:cs typeface="Times New Roman"/>
              </a:rPr>
              <a:t>na 7. den od vydání všech rozhodnutí v kole předchozím.</a:t>
            </a:r>
            <a:endParaRPr lang="cs-CZ" sz="2100" dirty="0">
              <a:effectLst/>
              <a:latin typeface="Calibri"/>
              <a:ea typeface="Calibri" panose="020F0502020204030204" pitchFamily="34" charset="0"/>
              <a:cs typeface="Times New Roman"/>
            </a:endParaRPr>
          </a:p>
          <a:p>
            <a:pPr marL="320040" indent="-320040">
              <a:spcAft>
                <a:spcPts val="1500"/>
              </a:spcAft>
              <a:buFont typeface="Symbol" panose="05050102010706020507" pitchFamily="18" charset="2"/>
              <a:buChar char=""/>
              <a:tabLst>
                <a:tab pos="228600" algn="l"/>
              </a:tabLst>
            </a:pPr>
            <a:r>
              <a:rPr lang="cs-CZ" sz="2100" dirty="0">
                <a:effectLst/>
                <a:latin typeface="Calibri"/>
                <a:ea typeface="Calibri" panose="020F0502020204030204" pitchFamily="34" charset="0"/>
                <a:cs typeface="Times New Roman"/>
              </a:rPr>
              <a:t>Počet přihlášek je neomezený, přihlášky lze podávat pouze na tiskopisu. Na jeden tiskopis </a:t>
            </a:r>
            <a:br>
              <a:rPr lang="cs-CZ" sz="2100" dirty="0">
                <a:latin typeface="Calibri"/>
                <a:ea typeface="Calibri" panose="020F0502020204030204" pitchFamily="34" charset="0"/>
                <a:cs typeface="Times New Roman"/>
              </a:rPr>
            </a:br>
            <a:r>
              <a:rPr lang="cs-CZ" sz="2100" dirty="0">
                <a:effectLst/>
                <a:latin typeface="Calibri"/>
                <a:ea typeface="Calibri" panose="020F0502020204030204" pitchFamily="34" charset="0"/>
                <a:cs typeface="Times New Roman"/>
              </a:rPr>
              <a:t>se uvádí pouze jedna škola, možno i více oborů, ale bez prioritizace.</a:t>
            </a:r>
          </a:p>
          <a:p>
            <a:pPr marL="320040" lvl="0" indent="-320040">
              <a:spcAft>
                <a:spcPts val="1500"/>
              </a:spcAft>
              <a:buFont typeface="Symbol" panose="05050102010706020507" pitchFamily="18" charset="2"/>
              <a:buChar char=""/>
              <a:tabLst>
                <a:tab pos="228600" algn="l"/>
              </a:tabLst>
            </a:pPr>
            <a:r>
              <a:rPr lang="cs-CZ" sz="2100" dirty="0">
                <a:effectLst/>
                <a:latin typeface="Calibri"/>
                <a:ea typeface="Calibri" panose="020F0502020204030204" pitchFamily="34" charset="0"/>
                <a:cs typeface="Times New Roman"/>
              </a:rPr>
              <a:t>Výsledky jednotné zkoušky se nemusí povinně zohledňovat. Pokud se zohledňují, určí ředitel školy náhradní způsob hodnocení u uchazečů, kteří ji nekonali.</a:t>
            </a:r>
          </a:p>
          <a:p>
            <a:pPr marL="320040" lvl="0" indent="-320040">
              <a:spcAft>
                <a:spcPts val="1500"/>
              </a:spcAft>
              <a:buFont typeface="Symbol" panose="05050102010706020507" pitchFamily="18" charset="2"/>
              <a:buChar char=""/>
              <a:tabLst>
                <a:tab pos="228600" algn="l"/>
              </a:tabLst>
            </a:pPr>
            <a:r>
              <a:rPr lang="cs-CZ" sz="2100" b="1" dirty="0">
                <a:effectLst/>
                <a:latin typeface="Calibri"/>
                <a:ea typeface="Calibri" panose="020F0502020204030204" pitchFamily="34" charset="0"/>
                <a:cs typeface="Times New Roman"/>
              </a:rPr>
              <a:t>Rozhodnutí o přijetí i nepřijetí se vyhotovují v písemné formě. Rozhodnutí o přijetí obsahují část výrokovou, odůvodnění </a:t>
            </a:r>
            <a:r>
              <a:rPr lang="cs-CZ" sz="2100" dirty="0">
                <a:effectLst/>
                <a:latin typeface="Calibri"/>
                <a:ea typeface="Calibri" panose="020F0502020204030204" pitchFamily="34" charset="0"/>
                <a:cs typeface="Times New Roman"/>
              </a:rPr>
              <a:t>(pouze u negativního rozhodnutí) </a:t>
            </a:r>
            <a:r>
              <a:rPr lang="cs-CZ" sz="2100" b="1" dirty="0">
                <a:effectLst/>
                <a:latin typeface="Calibri"/>
                <a:ea typeface="Calibri" panose="020F0502020204030204" pitchFamily="34" charset="0"/>
                <a:cs typeface="Times New Roman"/>
              </a:rPr>
              <a:t>a poučení.</a:t>
            </a:r>
            <a:endParaRPr lang="cs-CZ" sz="2100" dirty="0">
              <a:effectLst/>
              <a:latin typeface="Calibri"/>
              <a:ea typeface="Calibri" panose="020F0502020204030204" pitchFamily="34" charset="0"/>
              <a:cs typeface="Times New Roman"/>
            </a:endParaRPr>
          </a:p>
          <a:p>
            <a:pPr marL="320040" indent="-320040">
              <a:spcAft>
                <a:spcPts val="1500"/>
              </a:spcAft>
              <a:buFont typeface="Symbol" panose="05050102010706020507" pitchFamily="18" charset="2"/>
              <a:buChar char=""/>
              <a:tabLst>
                <a:tab pos="228600" algn="l"/>
              </a:tabLst>
            </a:pPr>
            <a:endParaRPr lang="cs-CZ" sz="2100" dirty="0">
              <a:effectLst/>
              <a:latin typeface="Calibri" panose="020F0502020204030204" pitchFamily="34" charset="0"/>
              <a:ea typeface="Calibri" panose="020F0502020204030204" pitchFamily="34" charset="0"/>
              <a:cs typeface="Times New Roman"/>
            </a:endParaRPr>
          </a:p>
        </p:txBody>
      </p:sp>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28</a:t>
            </a:fld>
            <a:endParaRPr lang="cs-CZ"/>
          </a:p>
        </p:txBody>
      </p:sp>
    </p:spTree>
    <p:extLst>
      <p:ext uri="{BB962C8B-B14F-4D97-AF65-F5344CB8AC3E}">
        <p14:creationId xmlns:p14="http://schemas.microsoft.com/office/powerpoint/2010/main" val="28228855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29599" y="916450"/>
            <a:ext cx="10838169" cy="622138"/>
          </a:xfrm>
        </p:spPr>
        <p:txBody>
          <a:bodyPr vert="horz" lIns="0" tIns="0" rIns="0" bIns="0" rtlCol="0" anchor="t" anchorCtr="0">
            <a:noAutofit/>
          </a:bodyPr>
          <a:lstStyle/>
          <a:p>
            <a:r>
              <a:rPr lang="cs-CZ" sz="2800">
                <a:solidFill>
                  <a:srgbClr val="418E96"/>
                </a:solidFill>
                <a:latin typeface="Calibri"/>
                <a:cs typeface="Calibri"/>
              </a:rPr>
              <a:t>třetí a další kola</a:t>
            </a:r>
            <a:br>
              <a:rPr lang="cs-CZ" sz="2800"/>
            </a:br>
            <a:br>
              <a:rPr lang="cs-CZ" sz="2800"/>
            </a:br>
            <a:br>
              <a:rPr lang="cs-CZ" sz="2800"/>
            </a:br>
            <a:br>
              <a:rPr lang="cs-CZ" sz="2800"/>
            </a:br>
            <a:br>
              <a:rPr lang="cs-CZ" sz="2800"/>
            </a:br>
            <a:br>
              <a:rPr lang="cs-CZ" sz="2800"/>
            </a:br>
            <a:endParaRPr lang="cs-CZ" sz="2800">
              <a:cs typeface="Calibri"/>
            </a:endParaRPr>
          </a:p>
        </p:txBody>
      </p:sp>
      <p:sp>
        <p:nvSpPr>
          <p:cNvPr id="3" name="Zástupný obsah 2">
            <a:extLst>
              <a:ext uri="{FF2B5EF4-FFF2-40B4-BE49-F238E27FC236}">
                <a16:creationId xmlns:a16="http://schemas.microsoft.com/office/drawing/2014/main" id="{F36901B7-1777-E88B-3298-43D01378738E}"/>
              </a:ext>
            </a:extLst>
          </p:cNvPr>
          <p:cNvSpPr>
            <a:spLocks noGrp="1"/>
          </p:cNvSpPr>
          <p:nvPr>
            <p:ph idx="1"/>
          </p:nvPr>
        </p:nvSpPr>
        <p:spPr>
          <a:xfrm>
            <a:off x="729599" y="1660106"/>
            <a:ext cx="6848425" cy="4769124"/>
          </a:xfrm>
        </p:spPr>
        <p:txBody>
          <a:bodyPr vert="horz" lIns="0" tIns="0" rIns="0" bIns="0" rtlCol="0" anchor="t">
            <a:noAutofit/>
          </a:bodyPr>
          <a:lstStyle/>
          <a:p>
            <a:pPr marL="342900" indent="-342900">
              <a:spcAft>
                <a:spcPts val="1500"/>
              </a:spcAft>
              <a:tabLst>
                <a:tab pos="228600" algn="l"/>
              </a:tabLst>
            </a:pPr>
            <a:r>
              <a:rPr lang="cs-CZ" sz="2100" b="1" dirty="0">
                <a:latin typeface="Calibri"/>
                <a:ea typeface="Calibri"/>
                <a:cs typeface="Calibri"/>
              </a:rPr>
              <a:t>Přijatý uchazeč </a:t>
            </a:r>
            <a:r>
              <a:rPr lang="cs-CZ" sz="2100" b="1" dirty="0">
                <a:effectLst/>
                <a:latin typeface="Calibri"/>
                <a:ea typeface="Calibri"/>
                <a:cs typeface="Calibri"/>
              </a:rPr>
              <a:t>je </a:t>
            </a:r>
            <a:r>
              <a:rPr lang="cs-CZ" sz="2100" b="1" dirty="0">
                <a:latin typeface="Calibri"/>
                <a:ea typeface="Calibri"/>
                <a:cs typeface="Calibri"/>
              </a:rPr>
              <a:t>povinen </a:t>
            </a:r>
            <a:r>
              <a:rPr lang="cs-CZ" sz="2100" b="1" dirty="0">
                <a:effectLst/>
                <a:latin typeface="Calibri"/>
                <a:ea typeface="Calibri"/>
                <a:cs typeface="Calibri"/>
              </a:rPr>
              <a:t>do 7</a:t>
            </a:r>
            <a:r>
              <a:rPr lang="cs-CZ" sz="2100" b="1" dirty="0">
                <a:latin typeface="Calibri"/>
                <a:ea typeface="Calibri"/>
                <a:cs typeface="Calibri"/>
              </a:rPr>
              <a:t> dnů ode dne oznámení </a:t>
            </a:r>
            <a:r>
              <a:rPr lang="cs-CZ" sz="2100" b="1" dirty="0">
                <a:effectLst/>
                <a:latin typeface="Calibri"/>
                <a:ea typeface="Calibri"/>
                <a:cs typeface="Calibri"/>
              </a:rPr>
              <a:t>rozhodnutí </a:t>
            </a:r>
            <a:r>
              <a:rPr lang="cs-CZ" sz="2100" b="1" dirty="0">
                <a:latin typeface="Calibri"/>
                <a:ea typeface="Calibri"/>
                <a:cs typeface="Calibri"/>
              </a:rPr>
              <a:t>potvrdit svůj úmysl vzdělávat se </a:t>
            </a:r>
            <a:r>
              <a:rPr lang="cs-CZ" sz="2100" b="1" dirty="0">
                <a:effectLst/>
                <a:latin typeface="Calibri"/>
                <a:ea typeface="Calibri"/>
                <a:cs typeface="Calibri"/>
              </a:rPr>
              <a:t>v </a:t>
            </a:r>
            <a:r>
              <a:rPr lang="cs-CZ" sz="2100" b="1" dirty="0">
                <a:latin typeface="Calibri"/>
                <a:ea typeface="Calibri"/>
                <a:cs typeface="Calibri"/>
              </a:rPr>
              <a:t>daném oboru vzdělání</a:t>
            </a:r>
            <a:r>
              <a:rPr lang="cs-CZ" sz="2100" b="1" dirty="0">
                <a:effectLst/>
                <a:latin typeface="Calibri"/>
                <a:ea typeface="Calibri"/>
                <a:cs typeface="Calibri"/>
              </a:rPr>
              <a:t>, </a:t>
            </a:r>
            <a:r>
              <a:rPr lang="cs-CZ" sz="2100" b="1" dirty="0">
                <a:latin typeface="Calibri"/>
                <a:ea typeface="Calibri"/>
                <a:cs typeface="Calibri"/>
              </a:rPr>
              <a:t>a to </a:t>
            </a:r>
            <a:r>
              <a:rPr lang="cs-CZ" sz="2100" b="1" dirty="0">
                <a:effectLst/>
                <a:latin typeface="Calibri"/>
                <a:ea typeface="Calibri"/>
                <a:cs typeface="Calibri"/>
              </a:rPr>
              <a:t>pouze </a:t>
            </a:r>
            <a:r>
              <a:rPr lang="cs-CZ" sz="2100" b="1" dirty="0">
                <a:latin typeface="Calibri"/>
                <a:ea typeface="Calibri"/>
                <a:cs typeface="Calibri"/>
              </a:rPr>
              <a:t>v jednom oboru vzdělání</a:t>
            </a:r>
            <a:r>
              <a:rPr lang="cs-CZ" sz="2100" b="1" dirty="0">
                <a:effectLst/>
                <a:latin typeface="Calibri"/>
                <a:ea typeface="Calibri"/>
                <a:cs typeface="Calibri"/>
              </a:rPr>
              <a:t>. </a:t>
            </a:r>
            <a:r>
              <a:rPr lang="cs-CZ" sz="2100" dirty="0">
                <a:latin typeface="Calibri"/>
                <a:ea typeface="Calibri"/>
                <a:cs typeface="Calibri"/>
              </a:rPr>
              <a:t>Ředitel následně do dvou pracovních dnů předá tuto informaci do IS</a:t>
            </a:r>
            <a:r>
              <a:rPr lang="cs-CZ" sz="2100" dirty="0">
                <a:effectLst/>
                <a:latin typeface="Calibri"/>
                <a:ea typeface="Calibri"/>
                <a:cs typeface="Calibri"/>
              </a:rPr>
              <a:t>.</a:t>
            </a:r>
            <a:r>
              <a:rPr lang="cs-CZ" sz="2100" dirty="0">
                <a:latin typeface="Calibri"/>
                <a:ea typeface="Calibri"/>
                <a:cs typeface="Calibri"/>
              </a:rPr>
              <a:t> </a:t>
            </a:r>
            <a:endParaRPr lang="cs-CZ" sz="2100" dirty="0">
              <a:effectLst/>
              <a:latin typeface="Calibri"/>
              <a:ea typeface="Calibri"/>
              <a:cs typeface="Calibri"/>
            </a:endParaRPr>
          </a:p>
          <a:p>
            <a:pPr marL="320040" indent="-320040">
              <a:spcAft>
                <a:spcPts val="1500"/>
              </a:spcAft>
              <a:buFont typeface="Symbol,Sans-Serif" panose="05050102010706020507" pitchFamily="18" charset="2"/>
              <a:buChar char=""/>
              <a:tabLst>
                <a:tab pos="228600" algn="l"/>
              </a:tabLst>
            </a:pPr>
            <a:r>
              <a:rPr lang="cs-CZ" sz="2100" b="1" dirty="0">
                <a:latin typeface="Calibri"/>
                <a:ea typeface="Calibri"/>
                <a:cs typeface="Calibri"/>
              </a:rPr>
              <a:t>Neobsahuje-li IS údaje o uchazeči</a:t>
            </a:r>
            <a:r>
              <a:rPr lang="cs-CZ" sz="2100" b="1" dirty="0">
                <a:effectLst/>
                <a:latin typeface="Calibri"/>
                <a:ea typeface="Calibri"/>
                <a:cs typeface="Calibri"/>
              </a:rPr>
              <a:t>, </a:t>
            </a:r>
            <a:r>
              <a:rPr lang="cs-CZ" sz="2100" b="1" dirty="0">
                <a:latin typeface="Calibri"/>
                <a:ea typeface="Calibri"/>
                <a:cs typeface="Calibri"/>
              </a:rPr>
              <a:t>zadá je do IS </a:t>
            </a:r>
            <a:r>
              <a:rPr lang="cs-CZ" sz="2100" b="1" dirty="0">
                <a:effectLst/>
                <a:latin typeface="Calibri"/>
                <a:ea typeface="Calibri"/>
                <a:cs typeface="Calibri"/>
              </a:rPr>
              <a:t>ředitel školy, </a:t>
            </a:r>
            <a:r>
              <a:rPr lang="cs-CZ" sz="2100" b="1" dirty="0">
                <a:latin typeface="Calibri"/>
                <a:ea typeface="Calibri"/>
                <a:cs typeface="Calibri"/>
              </a:rPr>
              <a:t>kam byl uchazeč přijat, spolu s informací, </a:t>
            </a:r>
            <a:br>
              <a:rPr lang="cs-CZ" sz="2100" b="1" dirty="0">
                <a:latin typeface="Calibri"/>
                <a:ea typeface="Calibri"/>
                <a:cs typeface="Calibri"/>
              </a:rPr>
            </a:br>
            <a:r>
              <a:rPr lang="cs-CZ" sz="2100" b="1" dirty="0">
                <a:latin typeface="Calibri"/>
                <a:ea typeface="Calibri"/>
                <a:cs typeface="Calibri"/>
              </a:rPr>
              <a:t>že byl přijat</a:t>
            </a:r>
            <a:r>
              <a:rPr lang="cs-CZ" sz="2100" b="1" dirty="0">
                <a:effectLst/>
                <a:latin typeface="Calibri"/>
                <a:ea typeface="Calibri"/>
                <a:cs typeface="Calibri"/>
              </a:rPr>
              <a:t>.</a:t>
            </a:r>
          </a:p>
          <a:p>
            <a:pPr marL="320040" indent="-320040">
              <a:spcAft>
                <a:spcPts val="1500"/>
              </a:spcAft>
              <a:buFont typeface="Symbol,Sans-Serif" panose="05050102010706020507" pitchFamily="18" charset="2"/>
              <a:buChar char=""/>
              <a:tabLst>
                <a:tab pos="228600" algn="l"/>
              </a:tabLst>
            </a:pPr>
            <a:r>
              <a:rPr lang="cs-CZ" sz="2100" dirty="0">
                <a:latin typeface="Calibri"/>
                <a:ea typeface="Calibri"/>
                <a:cs typeface="Calibri"/>
              </a:rPr>
              <a:t>Vzdáním se práva na </a:t>
            </a:r>
            <a:r>
              <a:rPr lang="cs-CZ" sz="2100" dirty="0">
                <a:effectLst/>
                <a:latin typeface="Calibri"/>
                <a:ea typeface="Calibri"/>
                <a:cs typeface="Calibri"/>
              </a:rPr>
              <a:t>přijetí </a:t>
            </a:r>
            <a:r>
              <a:rPr lang="cs-CZ" sz="2100" dirty="0">
                <a:latin typeface="Calibri"/>
                <a:ea typeface="Calibri"/>
                <a:cs typeface="Calibri"/>
              </a:rPr>
              <a:t>do oboru vzdělání, kde uchazeč potvrdil svůj úmysl vzdělávat </a:t>
            </a:r>
            <a:r>
              <a:rPr lang="cs-CZ" sz="2100" dirty="0">
                <a:effectLst/>
                <a:latin typeface="Calibri"/>
                <a:ea typeface="Calibri"/>
                <a:cs typeface="Calibri"/>
              </a:rPr>
              <a:t>se</a:t>
            </a:r>
            <a:r>
              <a:rPr lang="cs-CZ" sz="2100" dirty="0">
                <a:latin typeface="Calibri"/>
                <a:ea typeface="Calibri"/>
                <a:cs typeface="Calibri"/>
              </a:rPr>
              <a:t>, vzniká uchazeči možnost potvrdit svůj úmysl</a:t>
            </a:r>
            <a:r>
              <a:rPr lang="cs-CZ" sz="2100" dirty="0">
                <a:effectLst/>
                <a:latin typeface="Calibri"/>
                <a:ea typeface="Calibri"/>
                <a:cs typeface="Calibri"/>
              </a:rPr>
              <a:t> v </a:t>
            </a:r>
            <a:r>
              <a:rPr lang="cs-CZ" sz="2100" dirty="0">
                <a:latin typeface="Calibri"/>
                <a:ea typeface="Calibri"/>
                <a:cs typeface="Calibri"/>
              </a:rPr>
              <a:t>jiném oboru vzdělání, a to i v tomtéž kole</a:t>
            </a:r>
            <a:r>
              <a:rPr lang="cs-CZ" sz="2100" dirty="0">
                <a:effectLst/>
                <a:latin typeface="Calibri"/>
                <a:ea typeface="Calibri"/>
                <a:cs typeface="Calibri"/>
              </a:rPr>
              <a:t>.</a:t>
            </a:r>
            <a:endParaRPr lang="cs-CZ" sz="2100" dirty="0">
              <a:latin typeface="Calibri"/>
              <a:ea typeface="Calibri"/>
              <a:cs typeface="Calibri"/>
            </a:endParaRPr>
          </a:p>
          <a:p>
            <a:pPr marL="320040" lvl="0" indent="-320040">
              <a:spcAft>
                <a:spcPts val="1500"/>
              </a:spcAft>
              <a:buFont typeface="Symbol,Sans-Serif" panose="05050102010706020507" pitchFamily="18" charset="2"/>
              <a:buChar char=""/>
              <a:tabLst>
                <a:tab pos="228600" algn="l"/>
              </a:tabLst>
            </a:pPr>
            <a:endParaRPr lang="cs-CZ" sz="2100" dirty="0">
              <a:effectLst/>
              <a:latin typeface="Calibri" panose="020F0502020204030204" pitchFamily="34" charset="0"/>
              <a:ea typeface="Calibri" panose="020F0502020204030204" pitchFamily="34" charset="0"/>
              <a:cs typeface="Calibri"/>
            </a:endParaRPr>
          </a:p>
          <a:p>
            <a:pPr marL="320040" indent="-320040">
              <a:spcAft>
                <a:spcPts val="1500"/>
              </a:spcAft>
              <a:buFont typeface="Symbol" panose="05050102010706020507" pitchFamily="18" charset="2"/>
              <a:buChar char=""/>
              <a:tabLst>
                <a:tab pos="228600" algn="l"/>
              </a:tabLst>
            </a:pPr>
            <a:endParaRPr lang="cs-CZ" sz="2100" b="1" dirty="0">
              <a:effectLst/>
              <a:latin typeface="Calibri" panose="020F0502020204030204" pitchFamily="34" charset="0"/>
              <a:ea typeface="Calibri" panose="020F0502020204030204" pitchFamily="34" charset="0"/>
              <a:cs typeface="Times New Roman"/>
            </a:endParaRPr>
          </a:p>
        </p:txBody>
      </p:sp>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29</a:t>
            </a:fld>
            <a:endParaRPr lang="cs-CZ"/>
          </a:p>
        </p:txBody>
      </p:sp>
      <p:sp>
        <p:nvSpPr>
          <p:cNvPr id="9" name="Rectangle 8">
            <a:extLst>
              <a:ext uri="{FF2B5EF4-FFF2-40B4-BE49-F238E27FC236}">
                <a16:creationId xmlns:a16="http://schemas.microsoft.com/office/drawing/2014/main" id="{B8BEE6C5-3CFE-044F-70C7-0EF929054B60}"/>
              </a:ext>
            </a:extLst>
          </p:cNvPr>
          <p:cNvSpPr/>
          <p:nvPr/>
        </p:nvSpPr>
        <p:spPr>
          <a:xfrm>
            <a:off x="8389943" y="1541474"/>
            <a:ext cx="2871853" cy="4028468"/>
          </a:xfrm>
          <a:prstGeom prst="rect">
            <a:avLst/>
          </a:prstGeom>
          <a:solidFill>
            <a:srgbClr val="62C6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F168601B-7DAB-E0C7-207A-2CD6357E9EE8}"/>
              </a:ext>
            </a:extLst>
          </p:cNvPr>
          <p:cNvPicPr>
            <a:picLocks noChangeAspect="1"/>
          </p:cNvPicPr>
          <p:nvPr/>
        </p:nvPicPr>
        <p:blipFill rotWithShape="1">
          <a:blip r:embed="rId2"/>
          <a:srcRect l="590" r="12576" b="3804"/>
          <a:stretch/>
        </p:blipFill>
        <p:spPr>
          <a:xfrm>
            <a:off x="8517042" y="1336964"/>
            <a:ext cx="3669649" cy="4428197"/>
          </a:xfrm>
          <a:prstGeom prst="rect">
            <a:avLst/>
          </a:prstGeom>
        </p:spPr>
      </p:pic>
    </p:spTree>
    <p:extLst>
      <p:ext uri="{BB962C8B-B14F-4D97-AF65-F5344CB8AC3E}">
        <p14:creationId xmlns:p14="http://schemas.microsoft.com/office/powerpoint/2010/main" val="2597263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3</a:t>
            </a:fld>
            <a:endParaRPr lang="cs-CZ"/>
          </a:p>
        </p:txBody>
      </p:sp>
      <p:sp>
        <p:nvSpPr>
          <p:cNvPr id="3" name="TextovéPole 2"/>
          <p:cNvSpPr txBox="1"/>
          <p:nvPr/>
        </p:nvSpPr>
        <p:spPr>
          <a:xfrm>
            <a:off x="2047293" y="473725"/>
            <a:ext cx="7655814" cy="707886"/>
          </a:xfrm>
          <a:prstGeom prst="rect">
            <a:avLst/>
          </a:prstGeom>
          <a:noFill/>
        </p:spPr>
        <p:txBody>
          <a:bodyPr wrap="none" rtlCol="0">
            <a:spAutoFit/>
          </a:bodyPr>
          <a:lstStyle/>
          <a:p>
            <a:pPr algn="ctr"/>
            <a:r>
              <a:rPr lang="cs-CZ" sz="4000" dirty="0"/>
              <a:t>Změny v přijímacím řízení podrobně</a:t>
            </a:r>
          </a:p>
        </p:txBody>
      </p:sp>
      <p:sp>
        <p:nvSpPr>
          <p:cNvPr id="4" name="TextovéPole 3"/>
          <p:cNvSpPr txBox="1"/>
          <p:nvPr/>
        </p:nvSpPr>
        <p:spPr>
          <a:xfrm>
            <a:off x="716097" y="1729648"/>
            <a:ext cx="11250125" cy="4154984"/>
          </a:xfrm>
          <a:prstGeom prst="rect">
            <a:avLst/>
          </a:prstGeom>
          <a:noFill/>
        </p:spPr>
        <p:txBody>
          <a:bodyPr wrap="square" rtlCol="0">
            <a:spAutoFit/>
          </a:bodyPr>
          <a:lstStyle/>
          <a:p>
            <a:pPr fontAlgn="base"/>
            <a:r>
              <a:rPr lang="cs-CZ" sz="2400" b="1" dirty="0"/>
              <a:t>Priorita škol</a:t>
            </a:r>
          </a:p>
          <a:p>
            <a:pPr fontAlgn="base"/>
            <a:r>
              <a:rPr lang="cs-CZ" sz="2400" dirty="0"/>
              <a:t>Zásadní změnou je </a:t>
            </a:r>
            <a:r>
              <a:rPr lang="cs-CZ" sz="2400" b="1" dirty="0"/>
              <a:t>seřazení škol na přihlášce dle priority</a:t>
            </a:r>
            <a:r>
              <a:rPr lang="cs-CZ" sz="2400" dirty="0"/>
              <a:t>. To znamená, že na první místo napíšete školu, kam se chcete dostat nejvíce, např. takto: 1. místo: vysněná škola, na kterou chci nejvíce, 2. místo: škola, kam také chci (např. ne už tolik žádaná, jako první volba), 3. místo: záchranná, ale stále schůdná varianta (někdo zvolí učební obor). </a:t>
            </a:r>
            <a:r>
              <a:rPr lang="cs-CZ" sz="2400" b="1" dirty="0"/>
              <a:t>Priorita škol nepůjde po podání přihlášky měnit</a:t>
            </a:r>
            <a:r>
              <a:rPr lang="cs-CZ" sz="2400" dirty="0"/>
              <a:t>.</a:t>
            </a:r>
          </a:p>
          <a:p>
            <a:pPr fontAlgn="base"/>
            <a:endParaRPr lang="cs-CZ" sz="2400" dirty="0"/>
          </a:p>
          <a:p>
            <a:pPr fontAlgn="base"/>
            <a:r>
              <a:rPr lang="cs-CZ" sz="2400" b="1" dirty="0"/>
              <a:t>Kritérium prospěchu volitelné</a:t>
            </a:r>
          </a:p>
          <a:p>
            <a:pPr fontAlgn="base"/>
            <a:r>
              <a:rPr lang="cs-CZ" sz="2400" dirty="0"/>
              <a:t>Ředitelé SŠ musí </a:t>
            </a:r>
            <a:r>
              <a:rPr lang="cs-CZ" sz="2400" b="1" dirty="0"/>
              <a:t>do 31. ledna 2024 zveřejnit kritéria pro přijímání</a:t>
            </a:r>
            <a:r>
              <a:rPr lang="cs-CZ" sz="2400" dirty="0"/>
              <a:t>. Prospěch se již nebude uvádět do přihlášky a je volitelným kritériem, které může ředitel SŠ stanovit nad rámec </a:t>
            </a:r>
            <a:r>
              <a:rPr lang="cs-CZ" sz="2400" dirty="0">
                <a:hlinkClick r:id="rId2"/>
              </a:rPr>
              <a:t>státních jednotných přijímaček</a:t>
            </a:r>
            <a:r>
              <a:rPr lang="cs-CZ" sz="2400" dirty="0"/>
              <a:t> v rámci </a:t>
            </a:r>
            <a:r>
              <a:rPr lang="cs-CZ" sz="2400" b="1" dirty="0">
                <a:hlinkClick r:id="rId3"/>
              </a:rPr>
              <a:t>školní části přijímací zkoušky</a:t>
            </a:r>
            <a:r>
              <a:rPr lang="cs-CZ" sz="24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668464" y="466343"/>
            <a:ext cx="11326999" cy="622138"/>
          </a:xfrm>
        </p:spPr>
        <p:txBody>
          <a:bodyPr vert="horz" lIns="0" tIns="0" rIns="0" bIns="0" rtlCol="0" anchor="t" anchorCtr="0">
            <a:noAutofit/>
          </a:bodyPr>
          <a:lstStyle/>
          <a:p>
            <a:r>
              <a:rPr lang="cs-CZ" sz="2200" dirty="0">
                <a:solidFill>
                  <a:srgbClr val="418E96"/>
                </a:solidFill>
                <a:latin typeface="Calibri"/>
                <a:ea typeface="Calibri"/>
                <a:cs typeface="Calibri"/>
              </a:rPr>
              <a:t>Časový harmonogramu pro první kolo přijímacího řízení ve školním roce 2023/2024</a:t>
            </a:r>
            <a:br>
              <a:rPr lang="cs-CZ" sz="2200" dirty="0"/>
            </a:br>
            <a:br>
              <a:rPr lang="cs-CZ" sz="2200" dirty="0"/>
            </a:br>
            <a:br>
              <a:rPr lang="cs-CZ" sz="2200" dirty="0"/>
            </a:br>
            <a:br>
              <a:rPr lang="cs-CZ" sz="2200" dirty="0"/>
            </a:br>
            <a:br>
              <a:rPr lang="cs-CZ" sz="2200" dirty="0"/>
            </a:br>
            <a:br>
              <a:rPr lang="cs-CZ" sz="2200" dirty="0"/>
            </a:br>
            <a:br>
              <a:rPr lang="cs-CZ" sz="2200" dirty="0"/>
            </a:br>
            <a:endParaRPr lang="cs-CZ" sz="2200" dirty="0">
              <a:ea typeface="Calibri" panose="020F0502020204030204" pitchFamily="34" charset="0"/>
              <a:cs typeface="Calibri" panose="020F0502020204030204" pitchFamily="34" charset="0"/>
            </a:endParaRPr>
          </a:p>
        </p:txBody>
      </p:sp>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30</a:t>
            </a:fld>
            <a:endParaRPr lang="cs-CZ"/>
          </a:p>
        </p:txBody>
      </p:sp>
      <p:graphicFrame>
        <p:nvGraphicFramePr>
          <p:cNvPr id="13" name="Zástupný obsah 4">
            <a:extLst>
              <a:ext uri="{FF2B5EF4-FFF2-40B4-BE49-F238E27FC236}">
                <a16:creationId xmlns:a16="http://schemas.microsoft.com/office/drawing/2014/main" id="{EB559821-165E-B8A7-D62A-6499AE8AF331}"/>
              </a:ext>
            </a:extLst>
          </p:cNvPr>
          <p:cNvGraphicFramePr>
            <a:graphicFrameLocks/>
          </p:cNvGraphicFramePr>
          <p:nvPr>
            <p:extLst>
              <p:ext uri="{D42A27DB-BD31-4B8C-83A1-F6EECF244321}">
                <p14:modId xmlns:p14="http://schemas.microsoft.com/office/powerpoint/2010/main" val="1018716367"/>
              </p:ext>
            </p:extLst>
          </p:nvPr>
        </p:nvGraphicFramePr>
        <p:xfrm>
          <a:off x="668464" y="799163"/>
          <a:ext cx="5116664" cy="5704840"/>
        </p:xfrm>
        <a:graphic>
          <a:graphicData uri="http://schemas.openxmlformats.org/drawingml/2006/table">
            <a:tbl>
              <a:tblPr/>
              <a:tblGrid>
                <a:gridCol w="1279166">
                  <a:extLst>
                    <a:ext uri="{9D8B030D-6E8A-4147-A177-3AD203B41FA5}">
                      <a16:colId xmlns:a16="http://schemas.microsoft.com/office/drawing/2014/main" val="759847062"/>
                    </a:ext>
                  </a:extLst>
                </a:gridCol>
                <a:gridCol w="1279166">
                  <a:extLst>
                    <a:ext uri="{9D8B030D-6E8A-4147-A177-3AD203B41FA5}">
                      <a16:colId xmlns:a16="http://schemas.microsoft.com/office/drawing/2014/main" val="2222910865"/>
                    </a:ext>
                  </a:extLst>
                </a:gridCol>
                <a:gridCol w="1279166">
                  <a:extLst>
                    <a:ext uri="{9D8B030D-6E8A-4147-A177-3AD203B41FA5}">
                      <a16:colId xmlns:a16="http://schemas.microsoft.com/office/drawing/2014/main" val="466844499"/>
                    </a:ext>
                  </a:extLst>
                </a:gridCol>
                <a:gridCol w="1279166">
                  <a:extLst>
                    <a:ext uri="{9D8B030D-6E8A-4147-A177-3AD203B41FA5}">
                      <a16:colId xmlns:a16="http://schemas.microsoft.com/office/drawing/2014/main" val="1951737224"/>
                    </a:ext>
                  </a:extLst>
                </a:gridCol>
              </a:tblGrid>
              <a:tr h="331429">
                <a:tc>
                  <a:txBody>
                    <a:bodyPr/>
                    <a:lstStyle/>
                    <a:p>
                      <a:pPr algn="ctr">
                        <a:lnSpc>
                          <a:spcPct val="100000"/>
                        </a:lnSpc>
                        <a:spcBef>
                          <a:spcPts val="200"/>
                        </a:spcBef>
                        <a:spcAft>
                          <a:spcPts val="200"/>
                        </a:spcAft>
                      </a:pPr>
                      <a:r>
                        <a:rPr lang="cs-CZ" sz="1100" b="1" dirty="0">
                          <a:solidFill>
                            <a:srgbClr val="000000"/>
                          </a:solidFill>
                          <a:effectLst/>
                          <a:latin typeface="Calibri"/>
                          <a:ea typeface="Calibri"/>
                          <a:cs typeface="Times New Roman"/>
                        </a:rPr>
                        <a:t>Událost</a:t>
                      </a:r>
                      <a:endParaRPr lang="cs-CZ" sz="1100" dirty="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200"/>
                        </a:spcAft>
                      </a:pPr>
                      <a:r>
                        <a:rPr lang="cs-CZ" sz="1100" b="1">
                          <a:solidFill>
                            <a:srgbClr val="000000"/>
                          </a:solidFill>
                          <a:effectLst/>
                          <a:latin typeface="Calibri"/>
                          <a:ea typeface="Calibri"/>
                          <a:cs typeface="Times New Roman"/>
                        </a:rPr>
                        <a:t>Obory vzdělání bez talentové zkoušky</a:t>
                      </a:r>
                      <a:endParaRPr lang="cs-CZ" sz="11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7CAAC"/>
                    </a:solidFill>
                  </a:tcPr>
                </a:tc>
                <a:tc>
                  <a:txBody>
                    <a:bodyPr/>
                    <a:lstStyle/>
                    <a:p>
                      <a:pPr algn="ctr">
                        <a:lnSpc>
                          <a:spcPct val="100000"/>
                        </a:lnSpc>
                        <a:spcBef>
                          <a:spcPts val="200"/>
                        </a:spcBef>
                        <a:spcAft>
                          <a:spcPts val="200"/>
                        </a:spcAft>
                      </a:pPr>
                      <a:r>
                        <a:rPr lang="cs-CZ" sz="1100" b="1" dirty="0">
                          <a:solidFill>
                            <a:srgbClr val="000000"/>
                          </a:solidFill>
                          <a:effectLst/>
                          <a:latin typeface="Calibri"/>
                          <a:ea typeface="Calibri"/>
                          <a:cs typeface="Times New Roman"/>
                        </a:rPr>
                        <a:t>Obory vzdělání </a:t>
                      </a:r>
                      <a:br>
                        <a:rPr lang="cs-CZ" sz="1100" b="1" dirty="0">
                          <a:solidFill>
                            <a:srgbClr val="000000"/>
                          </a:solidFill>
                          <a:effectLst/>
                          <a:latin typeface="Calibri"/>
                          <a:ea typeface="Calibri"/>
                          <a:cs typeface="Times New Roman"/>
                        </a:rPr>
                      </a:br>
                      <a:r>
                        <a:rPr lang="cs-CZ" sz="1100" b="1" dirty="0">
                          <a:solidFill>
                            <a:srgbClr val="000000"/>
                          </a:solidFill>
                          <a:effectLst/>
                          <a:latin typeface="Calibri"/>
                          <a:ea typeface="Calibri"/>
                          <a:cs typeface="Times New Roman"/>
                        </a:rPr>
                        <a:t>s talentovou zkouškou</a:t>
                      </a:r>
                      <a:endParaRPr lang="cs-CZ" sz="1100" dirty="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4C6E7"/>
                    </a:solidFill>
                  </a:tcPr>
                </a:tc>
                <a:tc>
                  <a:txBody>
                    <a:bodyPr/>
                    <a:lstStyle/>
                    <a:p>
                      <a:pPr algn="ctr">
                        <a:lnSpc>
                          <a:spcPct val="100000"/>
                        </a:lnSpc>
                        <a:spcBef>
                          <a:spcPts val="200"/>
                        </a:spcBef>
                        <a:spcAft>
                          <a:spcPts val="200"/>
                        </a:spcAft>
                      </a:pPr>
                      <a:r>
                        <a:rPr lang="cs-CZ" sz="1100" b="1">
                          <a:solidFill>
                            <a:srgbClr val="000000"/>
                          </a:solidFill>
                          <a:effectLst/>
                          <a:latin typeface="Calibri"/>
                          <a:ea typeface="Calibri"/>
                          <a:cs typeface="Times New Roman"/>
                        </a:rPr>
                        <a:t>Poznámka</a:t>
                      </a:r>
                      <a:endParaRPr lang="cs-CZ" sz="11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206158486"/>
                  </a:ext>
                </a:extLst>
              </a:tr>
              <a:tr h="331429">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Vyhlášení kritérií přijímacího řízení řediteli škol </a:t>
                      </a:r>
                      <a:endParaRPr lang="cs-CZ" sz="900" dirty="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do 31. 1.</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do 31. 10.</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Obory vzdělání s TZ dle původní legislativy.</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590143074"/>
                  </a:ext>
                </a:extLst>
              </a:tr>
              <a:tr h="662858">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Podávání přihlášek</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od 1. 2. do 20. 2. </a:t>
                      </a:r>
                      <a:br>
                        <a:rPr lang="cs-CZ" sz="900" dirty="0">
                          <a:solidFill>
                            <a:srgbClr val="000000"/>
                          </a:solidFill>
                          <a:effectLst/>
                          <a:latin typeface="Calibri"/>
                          <a:ea typeface="Calibri"/>
                          <a:cs typeface="Times New Roman"/>
                        </a:rPr>
                      </a:br>
                      <a:r>
                        <a:rPr lang="cs-CZ" sz="900" dirty="0">
                          <a:solidFill>
                            <a:srgbClr val="000000"/>
                          </a:solidFill>
                          <a:effectLst/>
                          <a:latin typeface="Calibri"/>
                          <a:ea typeface="Calibri"/>
                          <a:cs typeface="Times New Roman"/>
                        </a:rPr>
                        <a:t>(dle priority)</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do 30. 11.</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U oborů vzdělání s TZ lze prioritu změnit do 15. 3. nebo podáním nové přihlášky, jinak prioritu určuje pořadí.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552887830"/>
                  </a:ext>
                </a:extLst>
              </a:tr>
              <a:tr h="575640">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Zapsání listinných přihlášek do systému ředitelem první školy v přihlášce</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21. – 26. 2.</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27. 2. zapsání chybějících údajů o uchazečích</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Do 5 dnů od termínu pro podání přihlášky. Připadne-li termín na víkend, počítá se první pracovní den.</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503914503"/>
                  </a:ext>
                </a:extLst>
              </a:tr>
              <a:tr h="331429">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Kontrola řediteli dalších škol</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27. – 28. 2.</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28. 2.</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Do 2 dnů od zapsání ředitelem první školy.</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003774522"/>
                  </a:ext>
                </a:extLst>
              </a:tr>
              <a:tr h="453535">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Vložení údajů o podpůrných opatřeních u jednotné zkoušky </a:t>
                      </a:r>
                      <a:endParaRPr lang="cs-CZ" sz="9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27. – 28. 2.</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28. 2.</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Do 2 dnů od zapsání ředitelem první školy.</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527703610"/>
                  </a:ext>
                </a:extLst>
              </a:tr>
              <a:tr h="453535">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Určení místa konání jednotné zkoušky (JPZ) Centrem</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1. 3.</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Gymnázia se sportovní přípravou (GSP) obdobně</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Pouze ve škole v přihlášce. Na oba termíny může být určena stejná škola.</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912320822"/>
                  </a:ext>
                </a:extLst>
              </a:tr>
              <a:tr h="505865">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Řádný termín školní zkoušky (ŠPZ) a talentové zkoušky (TZ) </a:t>
                      </a:r>
                      <a:endParaRPr lang="cs-CZ" sz="9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15. 3. – 23. 4.</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r>
                        <a:rPr lang="cs-CZ" sz="900" dirty="0">
                          <a:solidFill>
                            <a:srgbClr val="000000"/>
                          </a:solidFill>
                          <a:effectLst/>
                          <a:latin typeface="Calibri"/>
                          <a:ea typeface="Calibri"/>
                          <a:cs typeface="Times New Roman"/>
                        </a:rPr>
                        <a:t>Obory 82: 2. – 15. 1.</a:t>
                      </a:r>
                    </a:p>
                    <a:p>
                      <a:pPr algn="ctr">
                        <a:lnSpc>
                          <a:spcPct val="100000"/>
                        </a:lnSpc>
                        <a:spcBef>
                          <a:spcPts val="200"/>
                        </a:spcBef>
                        <a:spcAft>
                          <a:spcPts val="0"/>
                        </a:spcAft>
                      </a:pPr>
                      <a:r>
                        <a:rPr lang="cs-CZ" sz="900" dirty="0">
                          <a:solidFill>
                            <a:srgbClr val="000000"/>
                          </a:solidFill>
                          <a:effectLst/>
                          <a:latin typeface="Calibri"/>
                          <a:ea typeface="Calibri"/>
                          <a:cs typeface="Times New Roman"/>
                        </a:rPr>
                        <a:t>Konzervatoře: 15. – 31. 1.</a:t>
                      </a:r>
                    </a:p>
                    <a:p>
                      <a:pPr algn="ctr">
                        <a:lnSpc>
                          <a:spcPct val="100000"/>
                        </a:lnSpc>
                        <a:spcBef>
                          <a:spcPts val="200"/>
                        </a:spcBef>
                        <a:spcAft>
                          <a:spcPts val="200"/>
                        </a:spcAft>
                      </a:pPr>
                      <a:r>
                        <a:rPr lang="cs-CZ" sz="900" dirty="0">
                          <a:solidFill>
                            <a:srgbClr val="000000"/>
                          </a:solidFill>
                          <a:effectLst/>
                          <a:latin typeface="Calibri"/>
                          <a:ea typeface="Calibri"/>
                          <a:cs typeface="Times New Roman"/>
                        </a:rPr>
                        <a:t>GSP: 2. 1. – 15. 2.</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Min. dva termíny, alespoň jeden termín mimo JPZ.</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653350855"/>
                  </a:ext>
                </a:extLst>
              </a:tr>
              <a:tr h="889626">
                <a:tc>
                  <a:txBody>
                    <a:bodyPr/>
                    <a:lstStyle/>
                    <a:p>
                      <a:pPr algn="ctr">
                        <a:lnSpc>
                          <a:spcPct val="100000"/>
                        </a:lnSpc>
                        <a:spcBef>
                          <a:spcPts val="200"/>
                        </a:spcBef>
                        <a:spcAft>
                          <a:spcPts val="200"/>
                        </a:spcAft>
                      </a:pPr>
                      <a:r>
                        <a:rPr lang="cs-CZ" sz="900">
                          <a:solidFill>
                            <a:srgbClr val="000000"/>
                          </a:solidFill>
                          <a:effectLst/>
                          <a:latin typeface="Calibri"/>
                          <a:ea typeface="Calibri"/>
                          <a:cs typeface="Times New Roman"/>
                        </a:rPr>
                        <a:t>Výsledky TZ</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20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Zaslání výsledku TZ</a:t>
                      </a:r>
                    </a:p>
                    <a:p>
                      <a:pPr algn="ctr">
                        <a:lnSpc>
                          <a:spcPct val="100000"/>
                        </a:lnSpc>
                        <a:spcBef>
                          <a:spcPts val="200"/>
                        </a:spcBef>
                        <a:spcAft>
                          <a:spcPts val="0"/>
                        </a:spcAft>
                      </a:pPr>
                      <a:r>
                        <a:rPr lang="cs-CZ" sz="900">
                          <a:solidFill>
                            <a:srgbClr val="000000"/>
                          </a:solidFill>
                          <a:effectLst/>
                          <a:latin typeface="Calibri"/>
                          <a:ea typeface="Calibri"/>
                          <a:cs typeface="Times New Roman"/>
                        </a:rPr>
                        <a:t>Obory 82: 20. 1.</a:t>
                      </a:r>
                    </a:p>
                    <a:p>
                      <a:pPr algn="ctr">
                        <a:lnSpc>
                          <a:spcPct val="100000"/>
                        </a:lnSpc>
                        <a:spcBef>
                          <a:spcPts val="200"/>
                        </a:spcBef>
                        <a:spcAft>
                          <a:spcPts val="0"/>
                        </a:spcAft>
                      </a:pPr>
                      <a:r>
                        <a:rPr lang="cs-CZ" sz="900">
                          <a:solidFill>
                            <a:srgbClr val="000000"/>
                          </a:solidFill>
                          <a:effectLst/>
                          <a:latin typeface="Calibri"/>
                          <a:ea typeface="Calibri"/>
                          <a:cs typeface="Times New Roman"/>
                        </a:rPr>
                        <a:t>GSP: 20. 2.</a:t>
                      </a:r>
                    </a:p>
                    <a:p>
                      <a:pPr algn="ctr">
                        <a:lnSpc>
                          <a:spcPct val="100000"/>
                        </a:lnSpc>
                        <a:spcBef>
                          <a:spcPts val="200"/>
                        </a:spcBef>
                        <a:spcAft>
                          <a:spcPts val="0"/>
                        </a:spcAft>
                      </a:pPr>
                      <a:r>
                        <a:rPr lang="cs-CZ" sz="900">
                          <a:solidFill>
                            <a:srgbClr val="000000"/>
                          </a:solidFill>
                          <a:effectLst/>
                          <a:latin typeface="Calibri"/>
                          <a:ea typeface="Calibri"/>
                          <a:cs typeface="Times New Roman"/>
                        </a:rPr>
                        <a:t>Výsledek ŠPZ, celkový výsledek a zveřejnění </a:t>
                      </a:r>
                      <a:br>
                        <a:rPr lang="cs-CZ" sz="900">
                          <a:solidFill>
                            <a:srgbClr val="000000"/>
                          </a:solidFill>
                          <a:effectLst/>
                          <a:latin typeface="Calibri"/>
                          <a:ea typeface="Calibri"/>
                          <a:cs typeface="Times New Roman"/>
                        </a:rPr>
                      </a:br>
                      <a:r>
                        <a:rPr lang="cs-CZ" sz="900">
                          <a:solidFill>
                            <a:srgbClr val="000000"/>
                          </a:solidFill>
                          <a:effectLst/>
                          <a:latin typeface="Calibri"/>
                          <a:ea typeface="Calibri"/>
                          <a:cs typeface="Times New Roman"/>
                        </a:rPr>
                        <a:t>pořadí: 15. 2.</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200"/>
                        </a:spcAft>
                      </a:pPr>
                      <a:r>
                        <a:rPr lang="cs-CZ" sz="900" dirty="0">
                          <a:solidFill>
                            <a:srgbClr val="000000"/>
                          </a:solidFill>
                          <a:effectLst/>
                          <a:latin typeface="Calibri"/>
                          <a:ea typeface="Calibri"/>
                          <a:cs typeface="Times New Roman"/>
                        </a:rPr>
                        <a:t>Nezasílá se rozhodnutí </a:t>
                      </a:r>
                      <a:br>
                        <a:rPr lang="cs-CZ" sz="900" dirty="0">
                          <a:solidFill>
                            <a:srgbClr val="000000"/>
                          </a:solidFill>
                          <a:effectLst/>
                          <a:latin typeface="Calibri"/>
                          <a:ea typeface="Calibri"/>
                          <a:cs typeface="Times New Roman"/>
                        </a:rPr>
                      </a:br>
                      <a:r>
                        <a:rPr lang="cs-CZ" sz="900" dirty="0">
                          <a:solidFill>
                            <a:srgbClr val="000000"/>
                          </a:solidFill>
                          <a:effectLst/>
                          <a:latin typeface="Calibri"/>
                          <a:ea typeface="Calibri"/>
                          <a:cs typeface="Times New Roman"/>
                        </a:rPr>
                        <a:t>o přijetí.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102157002"/>
                  </a:ext>
                </a:extLst>
              </a:tr>
            </a:tbl>
          </a:graphicData>
        </a:graphic>
      </p:graphicFrame>
      <p:graphicFrame>
        <p:nvGraphicFramePr>
          <p:cNvPr id="14" name="Zástupný obsah 4">
            <a:extLst>
              <a:ext uri="{FF2B5EF4-FFF2-40B4-BE49-F238E27FC236}">
                <a16:creationId xmlns:a16="http://schemas.microsoft.com/office/drawing/2014/main" id="{99274242-DA5B-2972-934F-EAC068308377}"/>
              </a:ext>
            </a:extLst>
          </p:cNvPr>
          <p:cNvGraphicFramePr>
            <a:graphicFrameLocks/>
          </p:cNvGraphicFramePr>
          <p:nvPr>
            <p:extLst>
              <p:ext uri="{D42A27DB-BD31-4B8C-83A1-F6EECF244321}">
                <p14:modId xmlns:p14="http://schemas.microsoft.com/office/powerpoint/2010/main" val="2410015439"/>
              </p:ext>
            </p:extLst>
          </p:nvPr>
        </p:nvGraphicFramePr>
        <p:xfrm>
          <a:off x="6003718" y="799163"/>
          <a:ext cx="5190412" cy="4414520"/>
        </p:xfrm>
        <a:graphic>
          <a:graphicData uri="http://schemas.openxmlformats.org/drawingml/2006/table">
            <a:tbl>
              <a:tblPr/>
              <a:tblGrid>
                <a:gridCol w="1297603">
                  <a:extLst>
                    <a:ext uri="{9D8B030D-6E8A-4147-A177-3AD203B41FA5}">
                      <a16:colId xmlns:a16="http://schemas.microsoft.com/office/drawing/2014/main" val="759847062"/>
                    </a:ext>
                  </a:extLst>
                </a:gridCol>
                <a:gridCol w="1297603">
                  <a:extLst>
                    <a:ext uri="{9D8B030D-6E8A-4147-A177-3AD203B41FA5}">
                      <a16:colId xmlns:a16="http://schemas.microsoft.com/office/drawing/2014/main" val="2222910865"/>
                    </a:ext>
                  </a:extLst>
                </a:gridCol>
                <a:gridCol w="1297603">
                  <a:extLst>
                    <a:ext uri="{9D8B030D-6E8A-4147-A177-3AD203B41FA5}">
                      <a16:colId xmlns:a16="http://schemas.microsoft.com/office/drawing/2014/main" val="466844499"/>
                    </a:ext>
                  </a:extLst>
                </a:gridCol>
                <a:gridCol w="1297603">
                  <a:extLst>
                    <a:ext uri="{9D8B030D-6E8A-4147-A177-3AD203B41FA5}">
                      <a16:colId xmlns:a16="http://schemas.microsoft.com/office/drawing/2014/main" val="1951737224"/>
                    </a:ext>
                  </a:extLst>
                </a:gridCol>
              </a:tblGrid>
              <a:tr h="229266">
                <a:tc>
                  <a:txBody>
                    <a:bodyPr/>
                    <a:lstStyle/>
                    <a:p>
                      <a:pPr algn="ctr">
                        <a:lnSpc>
                          <a:spcPct val="100000"/>
                        </a:lnSpc>
                        <a:spcBef>
                          <a:spcPts val="200"/>
                        </a:spcBef>
                        <a:spcAft>
                          <a:spcPts val="0"/>
                        </a:spcAft>
                      </a:pPr>
                      <a:r>
                        <a:rPr lang="cs-CZ" sz="900" b="1" dirty="0">
                          <a:solidFill>
                            <a:srgbClr val="000000"/>
                          </a:solidFill>
                          <a:effectLst/>
                          <a:latin typeface="Calibri"/>
                          <a:ea typeface="Calibri"/>
                          <a:cs typeface="Times New Roman"/>
                        </a:rPr>
                        <a:t>Událost</a:t>
                      </a:r>
                      <a:endParaRPr lang="cs-CZ" sz="900" dirty="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0"/>
                        </a:spcAft>
                      </a:pPr>
                      <a:r>
                        <a:rPr lang="cs-CZ" sz="900" b="1">
                          <a:solidFill>
                            <a:srgbClr val="000000"/>
                          </a:solidFill>
                          <a:effectLst/>
                          <a:latin typeface="Calibri"/>
                          <a:ea typeface="Calibri"/>
                          <a:cs typeface="Times New Roman"/>
                        </a:rPr>
                        <a:t>Obory vzdělání bez talentové zkoušky</a:t>
                      </a: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7CAAC"/>
                    </a:solidFill>
                  </a:tcPr>
                </a:tc>
                <a:tc>
                  <a:txBody>
                    <a:bodyPr/>
                    <a:lstStyle/>
                    <a:p>
                      <a:pPr algn="ctr">
                        <a:lnSpc>
                          <a:spcPct val="100000"/>
                        </a:lnSpc>
                        <a:spcBef>
                          <a:spcPts val="200"/>
                        </a:spcBef>
                        <a:spcAft>
                          <a:spcPts val="0"/>
                        </a:spcAft>
                      </a:pPr>
                      <a:r>
                        <a:rPr lang="cs-CZ" sz="900" b="1">
                          <a:solidFill>
                            <a:srgbClr val="000000"/>
                          </a:solidFill>
                          <a:effectLst/>
                          <a:latin typeface="Calibri"/>
                          <a:ea typeface="Calibri"/>
                          <a:cs typeface="Times New Roman"/>
                        </a:rPr>
                        <a:t>Obory vzdělání </a:t>
                      </a:r>
                      <a:br>
                        <a:rPr lang="cs-CZ" sz="900" b="1">
                          <a:solidFill>
                            <a:srgbClr val="000000"/>
                          </a:solidFill>
                          <a:effectLst/>
                          <a:latin typeface="Calibri"/>
                          <a:ea typeface="Calibri"/>
                          <a:cs typeface="Times New Roman"/>
                        </a:rPr>
                      </a:br>
                      <a:r>
                        <a:rPr lang="cs-CZ" sz="900" b="1">
                          <a:solidFill>
                            <a:srgbClr val="000000"/>
                          </a:solidFill>
                          <a:effectLst/>
                          <a:latin typeface="Calibri"/>
                          <a:ea typeface="Calibri"/>
                          <a:cs typeface="Times New Roman"/>
                        </a:rPr>
                        <a:t>s talentovou zkouškou</a:t>
                      </a: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4C6E7"/>
                    </a:solidFill>
                  </a:tcPr>
                </a:tc>
                <a:tc>
                  <a:txBody>
                    <a:bodyPr/>
                    <a:lstStyle/>
                    <a:p>
                      <a:pPr algn="ctr">
                        <a:lnSpc>
                          <a:spcPct val="100000"/>
                        </a:lnSpc>
                        <a:spcBef>
                          <a:spcPts val="200"/>
                        </a:spcBef>
                        <a:spcAft>
                          <a:spcPts val="0"/>
                        </a:spcAft>
                      </a:pPr>
                      <a:r>
                        <a:rPr lang="cs-CZ" sz="900" b="1">
                          <a:solidFill>
                            <a:srgbClr val="000000"/>
                          </a:solidFill>
                          <a:effectLst/>
                          <a:latin typeface="Calibri"/>
                          <a:ea typeface="Calibri"/>
                          <a:cs typeface="Times New Roman"/>
                        </a:rPr>
                        <a:t>Poznámka</a:t>
                      </a: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206158486"/>
                  </a:ext>
                </a:extLst>
              </a:tr>
              <a:tr h="265883">
                <a:tc>
                  <a:txBody>
                    <a:bodyPr/>
                    <a:lstStyle/>
                    <a:p>
                      <a:pPr algn="ctr">
                        <a:lnSpc>
                          <a:spcPct val="100000"/>
                        </a:lnSpc>
                        <a:spcBef>
                          <a:spcPts val="200"/>
                        </a:spcBef>
                        <a:spcAft>
                          <a:spcPts val="0"/>
                        </a:spcAft>
                      </a:pPr>
                      <a:r>
                        <a:rPr lang="cs-CZ" sz="900" dirty="0">
                          <a:solidFill>
                            <a:srgbClr val="000000"/>
                          </a:solidFill>
                          <a:effectLst/>
                          <a:latin typeface="Calibri"/>
                          <a:ea typeface="Calibri"/>
                          <a:cs typeface="Times New Roman"/>
                        </a:rPr>
                        <a:t>Řádný termín JPZ</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4leté: 12. a 15. 4. 2024</a:t>
                      </a:r>
                    </a:p>
                    <a:p>
                      <a:pPr algn="ctr">
                        <a:lnSpc>
                          <a:spcPct val="100000"/>
                        </a:lnSpc>
                        <a:spcBef>
                          <a:spcPts val="200"/>
                        </a:spcBef>
                        <a:spcAft>
                          <a:spcPts val="0"/>
                        </a:spcAft>
                      </a:pPr>
                      <a:r>
                        <a:rPr lang="cs-CZ" sz="900">
                          <a:solidFill>
                            <a:srgbClr val="000000"/>
                          </a:solidFill>
                          <a:effectLst/>
                          <a:latin typeface="Calibri"/>
                          <a:ea typeface="Calibri"/>
                          <a:cs typeface="Times New Roman"/>
                        </a:rPr>
                        <a:t>Víceleté: 16. a 17. 4. 2024</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GSP obdobně</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Období 10. 4. – 18. 4.</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680913974"/>
                  </a:ext>
                </a:extLst>
              </a:tr>
              <a:tr h="121750">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Náhradní termín ŠPZ a TZ</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24. 4. – 5. 5.</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do jednoho měsíce </a:t>
                      </a:r>
                      <a:br>
                        <a:rPr lang="cs-CZ" sz="900">
                          <a:solidFill>
                            <a:srgbClr val="000000"/>
                          </a:solidFill>
                          <a:effectLst/>
                          <a:latin typeface="Calibri"/>
                          <a:ea typeface="Calibri"/>
                          <a:cs typeface="Times New Roman"/>
                        </a:rPr>
                      </a:br>
                      <a:r>
                        <a:rPr lang="cs-CZ" sz="900">
                          <a:solidFill>
                            <a:srgbClr val="000000"/>
                          </a:solidFill>
                          <a:effectLst/>
                          <a:latin typeface="Calibri"/>
                          <a:ea typeface="Calibri"/>
                          <a:cs typeface="Times New Roman"/>
                        </a:rPr>
                        <a:t>od konání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Min. jeden termín mimo JPZ.</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083073626"/>
                  </a:ext>
                </a:extLst>
              </a:tr>
              <a:tr h="121750">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Náhradní termín JPZ</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29. a 30. 4. 2024</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GSP obdobně</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Období 24. 4. – 5. 5.</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408764431"/>
                  </a:ext>
                </a:extLst>
              </a:tr>
              <a:tr h="229266">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Pozvánky</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14 dnů před řádným a 7 dnů před náhradním termínem</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konzervatoře 7 dnů před řádným i náhradním termínem</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852710235"/>
                  </a:ext>
                </a:extLst>
              </a:tr>
              <a:tr h="121750">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Výsledky JPZ</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6. 5.</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481462326"/>
                  </a:ext>
                </a:extLst>
              </a:tr>
              <a:tr h="229266">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Pořadí uchazečů stanovené ředitelem školy do IS</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7. 5.</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1 pracovní den </a:t>
                      </a:r>
                      <a:br>
                        <a:rPr lang="cs-CZ" sz="900">
                          <a:solidFill>
                            <a:srgbClr val="000000"/>
                          </a:solidFill>
                          <a:effectLst/>
                          <a:latin typeface="Calibri"/>
                          <a:ea typeface="Calibri"/>
                          <a:cs typeface="Times New Roman"/>
                        </a:rPr>
                      </a:br>
                      <a:r>
                        <a:rPr lang="cs-CZ" sz="900">
                          <a:solidFill>
                            <a:srgbClr val="000000"/>
                          </a:solidFill>
                          <a:effectLst/>
                          <a:latin typeface="Calibri"/>
                          <a:ea typeface="Calibri"/>
                          <a:cs typeface="Times New Roman"/>
                        </a:rPr>
                        <a:t>po výsledcích JPZ.</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893332027"/>
                  </a:ext>
                </a:extLst>
              </a:tr>
              <a:tr h="121750">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Přijatí uchazeči dle IS</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8. 5.</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1 den po předání pořadí.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054067443"/>
                  </a:ext>
                </a:extLst>
              </a:tr>
              <a:tr h="229266">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Kontrola přijatých ředitelem školy a potvrzení přijatých</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9. 5.</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1 pracovní den po zpřístupnění přijatých.</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448631946"/>
                  </a:ext>
                </a:extLst>
              </a:tr>
              <a:tr h="229266">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Výsledky hodnocení všech uchazečů do IS</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do 9. 5.</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Nejpozději v den potvrzení přijatých.</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643501984"/>
                  </a:ext>
                </a:extLst>
              </a:tr>
              <a:tr h="229266">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Seznámení s podklady rozhodnutí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10. – 14. 5.</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Do doby zveřejnění výsledků.</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071662015"/>
                  </a:ext>
                </a:extLst>
              </a:tr>
              <a:tr h="229266">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Zveřejnění výsledků</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900">
                          <a:solidFill>
                            <a:srgbClr val="000000"/>
                          </a:solidFill>
                          <a:effectLst/>
                          <a:latin typeface="Calibri"/>
                          <a:ea typeface="Calibri"/>
                          <a:cs typeface="Times New Roman"/>
                        </a:rPr>
                        <a:t>15. 5.</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Bef>
                          <a:spcPts val="200"/>
                        </a:spcBef>
                        <a:spcAft>
                          <a:spcPts val="0"/>
                        </a:spcAft>
                      </a:pPr>
                      <a:endParaRPr lang="cs-CZ" sz="900">
                        <a:solidFill>
                          <a:srgbClr val="000000"/>
                        </a:solidFill>
                        <a:effectLst/>
                        <a:latin typeface="Calibri"/>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00000"/>
                        </a:lnSpc>
                        <a:spcBef>
                          <a:spcPts val="200"/>
                        </a:spcBef>
                        <a:spcAft>
                          <a:spcPts val="0"/>
                        </a:spcAft>
                      </a:pPr>
                      <a:r>
                        <a:rPr lang="cs-CZ" sz="900" dirty="0">
                          <a:solidFill>
                            <a:srgbClr val="000000"/>
                          </a:solidFill>
                          <a:effectLst/>
                          <a:latin typeface="Calibri"/>
                          <a:ea typeface="Calibri"/>
                          <a:cs typeface="Times New Roman"/>
                        </a:rPr>
                        <a:t>4. pracovní den </a:t>
                      </a:r>
                      <a:br>
                        <a:rPr lang="cs-CZ" sz="900" dirty="0">
                          <a:solidFill>
                            <a:srgbClr val="000000"/>
                          </a:solidFill>
                          <a:effectLst/>
                          <a:latin typeface="Calibri"/>
                          <a:ea typeface="Calibri"/>
                          <a:cs typeface="Times New Roman"/>
                        </a:rPr>
                      </a:br>
                      <a:r>
                        <a:rPr lang="cs-CZ" sz="900" dirty="0">
                          <a:solidFill>
                            <a:srgbClr val="000000"/>
                          </a:solidFill>
                          <a:effectLst/>
                          <a:latin typeface="Calibri"/>
                          <a:ea typeface="Calibri"/>
                          <a:cs typeface="Times New Roman"/>
                        </a:rPr>
                        <a:t>po potvrzení přijatých.</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54860076"/>
                  </a:ext>
                </a:extLst>
              </a:tr>
            </a:tbl>
          </a:graphicData>
        </a:graphic>
      </p:graphicFrame>
    </p:spTree>
    <p:extLst>
      <p:ext uri="{BB962C8B-B14F-4D97-AF65-F5344CB8AC3E}">
        <p14:creationId xmlns:p14="http://schemas.microsoft.com/office/powerpoint/2010/main" val="11860755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41684" y="1001264"/>
            <a:ext cx="11370131" cy="622138"/>
          </a:xfrm>
        </p:spPr>
        <p:txBody>
          <a:bodyPr vert="horz" lIns="0" tIns="0" rIns="0" bIns="0" rtlCol="0" anchor="t" anchorCtr="0">
            <a:noAutofit/>
          </a:bodyPr>
          <a:lstStyle/>
          <a:p>
            <a:r>
              <a:rPr lang="cs-CZ" sz="2200">
                <a:solidFill>
                  <a:srgbClr val="418E96"/>
                </a:solidFill>
                <a:latin typeface="Calibri"/>
                <a:ea typeface="Calibri"/>
                <a:cs typeface="Calibri"/>
              </a:rPr>
              <a:t>Časový harmonogramu pro druhé kolo přijímacího řízení ve školním roce 2023/2024</a:t>
            </a:r>
            <a:br>
              <a:rPr lang="cs-CZ" sz="2200"/>
            </a:br>
            <a:br>
              <a:rPr lang="cs-CZ" sz="2200"/>
            </a:br>
            <a:br>
              <a:rPr lang="cs-CZ" sz="2200"/>
            </a:br>
            <a:br>
              <a:rPr lang="cs-CZ" sz="2200"/>
            </a:br>
            <a:br>
              <a:rPr lang="cs-CZ" sz="2200"/>
            </a:br>
            <a:br>
              <a:rPr lang="cs-CZ" sz="2200"/>
            </a:br>
            <a:br>
              <a:rPr lang="cs-CZ" sz="2200"/>
            </a:br>
            <a:endParaRPr lang="cs-CZ" sz="2200">
              <a:ea typeface="Calibri" panose="020F0502020204030204" pitchFamily="34" charset="0"/>
              <a:cs typeface="Calibri" panose="020F0502020204030204" pitchFamily="34" charset="0"/>
            </a:endParaRPr>
          </a:p>
        </p:txBody>
      </p:sp>
      <p:graphicFrame>
        <p:nvGraphicFramePr>
          <p:cNvPr id="5" name="Zástupný obsah 4">
            <a:extLst>
              <a:ext uri="{FF2B5EF4-FFF2-40B4-BE49-F238E27FC236}">
                <a16:creationId xmlns:a16="http://schemas.microsoft.com/office/drawing/2014/main" id="{D4C1E86A-0D2C-E664-93FF-CD741EC050D9}"/>
              </a:ext>
            </a:extLst>
          </p:cNvPr>
          <p:cNvGraphicFramePr>
            <a:graphicFrameLocks noGrp="1"/>
          </p:cNvGraphicFramePr>
          <p:nvPr>
            <p:ph idx="1"/>
            <p:extLst>
              <p:ext uri="{D42A27DB-BD31-4B8C-83A1-F6EECF244321}">
                <p14:modId xmlns:p14="http://schemas.microsoft.com/office/powerpoint/2010/main" val="2782604890"/>
              </p:ext>
            </p:extLst>
          </p:nvPr>
        </p:nvGraphicFramePr>
        <p:xfrm>
          <a:off x="1474243" y="1489819"/>
          <a:ext cx="9089400" cy="4724400"/>
        </p:xfrm>
        <a:graphic>
          <a:graphicData uri="http://schemas.openxmlformats.org/drawingml/2006/table">
            <a:tbl>
              <a:tblPr/>
              <a:tblGrid>
                <a:gridCol w="3029800">
                  <a:extLst>
                    <a:ext uri="{9D8B030D-6E8A-4147-A177-3AD203B41FA5}">
                      <a16:colId xmlns:a16="http://schemas.microsoft.com/office/drawing/2014/main" val="1733463875"/>
                    </a:ext>
                  </a:extLst>
                </a:gridCol>
                <a:gridCol w="3029800">
                  <a:extLst>
                    <a:ext uri="{9D8B030D-6E8A-4147-A177-3AD203B41FA5}">
                      <a16:colId xmlns:a16="http://schemas.microsoft.com/office/drawing/2014/main" val="1980885070"/>
                    </a:ext>
                  </a:extLst>
                </a:gridCol>
                <a:gridCol w="3029800">
                  <a:extLst>
                    <a:ext uri="{9D8B030D-6E8A-4147-A177-3AD203B41FA5}">
                      <a16:colId xmlns:a16="http://schemas.microsoft.com/office/drawing/2014/main" val="3594809050"/>
                    </a:ext>
                  </a:extLst>
                </a:gridCol>
              </a:tblGrid>
              <a:tr h="0">
                <a:tc>
                  <a:txBody>
                    <a:bodyPr/>
                    <a:lstStyle/>
                    <a:p>
                      <a:pPr algn="ctr">
                        <a:lnSpc>
                          <a:spcPct val="100000"/>
                        </a:lnSpc>
                        <a:spcBef>
                          <a:spcPts val="200"/>
                        </a:spcBef>
                        <a:spcAft>
                          <a:spcPts val="0"/>
                        </a:spcAft>
                      </a:pPr>
                      <a:r>
                        <a:rPr lang="cs-CZ" sz="1100" b="1">
                          <a:solidFill>
                            <a:srgbClr val="000000"/>
                          </a:solidFill>
                          <a:effectLst/>
                          <a:latin typeface="Calibri"/>
                          <a:ea typeface="Calibri"/>
                          <a:cs typeface="Times New Roman"/>
                        </a:rPr>
                        <a:t>Událost</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0"/>
                        </a:spcAft>
                      </a:pPr>
                      <a:r>
                        <a:rPr lang="cs-CZ" sz="1100" b="1">
                          <a:solidFill>
                            <a:srgbClr val="000000"/>
                          </a:solidFill>
                          <a:effectLst/>
                          <a:latin typeface="Calibri"/>
                          <a:ea typeface="Calibri"/>
                          <a:cs typeface="Times New Roman"/>
                        </a:rPr>
                        <a:t>Obory vzdělání bez talentové zkoušky </a:t>
                      </a:r>
                      <a:br>
                        <a:rPr lang="cs-CZ" sz="1100" b="1">
                          <a:solidFill>
                            <a:srgbClr val="000000"/>
                          </a:solidFill>
                          <a:effectLst/>
                          <a:latin typeface="Calibri"/>
                          <a:ea typeface="Calibri"/>
                          <a:cs typeface="Times New Roman"/>
                        </a:rPr>
                      </a:br>
                      <a:r>
                        <a:rPr lang="cs-CZ" sz="1100" b="1">
                          <a:solidFill>
                            <a:srgbClr val="000000"/>
                          </a:solidFill>
                          <a:effectLst/>
                          <a:latin typeface="Calibri"/>
                          <a:ea typeface="Calibri"/>
                          <a:cs typeface="Times New Roman"/>
                        </a:rPr>
                        <a:t>i s talentovou zkouškou</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5E0B3"/>
                    </a:solidFill>
                  </a:tcPr>
                </a:tc>
                <a:tc>
                  <a:txBody>
                    <a:bodyPr/>
                    <a:lstStyle/>
                    <a:p>
                      <a:pPr algn="ctr">
                        <a:lnSpc>
                          <a:spcPct val="100000"/>
                        </a:lnSpc>
                        <a:spcBef>
                          <a:spcPts val="200"/>
                        </a:spcBef>
                        <a:spcAft>
                          <a:spcPts val="0"/>
                        </a:spcAft>
                      </a:pPr>
                      <a:r>
                        <a:rPr lang="cs-CZ" sz="1100" b="1">
                          <a:solidFill>
                            <a:srgbClr val="000000"/>
                          </a:solidFill>
                          <a:effectLst/>
                          <a:latin typeface="Calibri"/>
                          <a:ea typeface="Calibri"/>
                          <a:cs typeface="Times New Roman"/>
                        </a:rPr>
                        <a:t>Poznámka</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1470696350"/>
                  </a:ext>
                </a:extLst>
              </a:tr>
              <a:tr h="354965">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Vyhlášení kritérií přijímacího řízení řediteli škol </a:t>
                      </a:r>
                      <a:br>
                        <a:rPr lang="cs-CZ" sz="1100">
                          <a:solidFill>
                            <a:srgbClr val="000000"/>
                          </a:solidFill>
                          <a:effectLst/>
                          <a:latin typeface="Calibri"/>
                          <a:ea typeface="Calibri"/>
                          <a:cs typeface="Times New Roman"/>
                        </a:rPr>
                      </a:br>
                      <a:r>
                        <a:rPr lang="cs-CZ" sz="1100">
                          <a:solidFill>
                            <a:srgbClr val="000000"/>
                          </a:solidFill>
                          <a:effectLst/>
                          <a:latin typeface="Calibri"/>
                          <a:ea typeface="Calibri"/>
                          <a:cs typeface="Times New Roman"/>
                        </a:rPr>
                        <a:t>včetně předání do IS</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do 20. 5.</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Legislativně do 18. 5. Připadne-li termín na víkend, </a:t>
                      </a:r>
                      <a:br>
                        <a:rPr lang="cs-CZ" sz="1100">
                          <a:solidFill>
                            <a:srgbClr val="000000"/>
                          </a:solidFill>
                          <a:effectLst/>
                          <a:latin typeface="Calibri"/>
                          <a:ea typeface="Calibri"/>
                          <a:cs typeface="Times New Roman"/>
                        </a:rPr>
                      </a:br>
                      <a:r>
                        <a:rPr lang="cs-CZ" sz="1100">
                          <a:solidFill>
                            <a:srgbClr val="000000"/>
                          </a:solidFill>
                          <a:effectLst/>
                          <a:latin typeface="Calibri"/>
                          <a:ea typeface="Calibri"/>
                          <a:cs typeface="Times New Roman"/>
                        </a:rPr>
                        <a:t>počítá se první pracovní den.</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000405100"/>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Podávání přihlášek do všech oborů v pořadí dle priority</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do 24. 5.</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067496851"/>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Zapsání listinných přihlášek do systému ředitelem první školy v přihlášce</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25. – 29. 5.</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Do 5 dnů od termínu pro podání přihlášky.</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300409806"/>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Kontrola řediteli dalších škol</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30. - 31. 5.</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Do 2 dnů od zapsání ředitelem první školy.</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615698738"/>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Vložení údajů o podpůrných opatřeních u JPZ</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30. – 31. 5.</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Do 2 dnů od zapsání ředitelem první školy.</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166229095"/>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Řádný termín ŠPZ a TZ</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8. – 12. 6.</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527054765"/>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Pozvánky</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7 dnů před termínem zkoušky</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Platí i pro další kola.</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469975079"/>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Zpřístupnění výsledků JPZ</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13. 6.</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354058189"/>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Pořadí uchazečů stanovené ředitelem školy do IS</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14. 6.</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1 pracovní den po výsledcích JPZ.</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629422210"/>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Přijatí uchazeči dle IS</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15. 6.</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1 den po předání pořadí.</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367989753"/>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Kontrola přijatých ředitelem školy a potvrzení přijatých</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17. 6.</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1 pracovní den po zpřístupnění přijatých.</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84614228"/>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Výsledky hodnocení všech uchazečů do IS</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do 17. 6.</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Nejpozději v den potvrzení přijatých.</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866684178"/>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Seznámení s podklady rozhodnutí</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18. – 20. 6.</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Do doby zveřejnění výsledků.</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997359952"/>
                  </a:ext>
                </a:extLst>
              </a:tr>
              <a:tr h="168910">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Zveřejnění výsledků</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100">
                          <a:solidFill>
                            <a:srgbClr val="000000"/>
                          </a:solidFill>
                          <a:effectLst/>
                          <a:latin typeface="Calibri"/>
                          <a:ea typeface="Calibri"/>
                          <a:cs typeface="Times New Roman"/>
                        </a:rPr>
                        <a:t>21. 6.</a:t>
                      </a:r>
                      <a:endParaRPr lang="cs-CZ" sz="110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Bef>
                          <a:spcPts val="200"/>
                        </a:spcBef>
                        <a:spcAft>
                          <a:spcPts val="0"/>
                        </a:spcAft>
                      </a:pPr>
                      <a:r>
                        <a:rPr lang="cs-CZ" sz="1100" dirty="0">
                          <a:solidFill>
                            <a:srgbClr val="000000"/>
                          </a:solidFill>
                          <a:effectLst/>
                          <a:latin typeface="Calibri"/>
                          <a:ea typeface="Calibri"/>
                          <a:cs typeface="Times New Roman"/>
                        </a:rPr>
                        <a:t>4. pracovní den po potvrzení přijatých.</a:t>
                      </a:r>
                      <a:endParaRPr lang="cs-CZ" sz="1100" dirty="0">
                        <a:solidFill>
                          <a:srgbClr val="000000"/>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388544327"/>
                  </a:ext>
                </a:extLst>
              </a:tr>
            </a:tbl>
          </a:graphicData>
        </a:graphic>
      </p:graphicFrame>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31</a:t>
            </a:fld>
            <a:endParaRPr lang="cs-CZ"/>
          </a:p>
        </p:txBody>
      </p:sp>
    </p:spTree>
    <p:extLst>
      <p:ext uri="{BB962C8B-B14F-4D97-AF65-F5344CB8AC3E}">
        <p14:creationId xmlns:p14="http://schemas.microsoft.com/office/powerpoint/2010/main" val="459213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26473" y="953756"/>
            <a:ext cx="10230778" cy="622138"/>
          </a:xfrm>
        </p:spPr>
        <p:txBody>
          <a:bodyPr vert="horz" lIns="0" tIns="0" rIns="0" bIns="0" rtlCol="0" anchor="t" anchorCtr="0">
            <a:noAutofit/>
          </a:bodyPr>
          <a:lstStyle/>
          <a:p>
            <a:r>
              <a:rPr lang="cs-CZ" sz="2200">
                <a:solidFill>
                  <a:srgbClr val="418E96"/>
                </a:solidFill>
                <a:latin typeface="Calibri"/>
                <a:ea typeface="Calibri"/>
                <a:cs typeface="Calibri"/>
              </a:rPr>
              <a:t>další události</a:t>
            </a:r>
            <a:br>
              <a:rPr lang="cs-CZ" sz="2200"/>
            </a:br>
            <a:br>
              <a:rPr lang="cs-CZ" sz="2200"/>
            </a:br>
            <a:br>
              <a:rPr lang="cs-CZ" sz="2200"/>
            </a:br>
            <a:br>
              <a:rPr lang="cs-CZ" sz="2200"/>
            </a:br>
            <a:br>
              <a:rPr lang="cs-CZ" sz="2200"/>
            </a:br>
            <a:br>
              <a:rPr lang="cs-CZ" sz="2200"/>
            </a:br>
            <a:br>
              <a:rPr lang="cs-CZ" sz="2200"/>
            </a:br>
            <a:endParaRPr lang="cs-CZ" sz="2200">
              <a:ea typeface="Calibri" panose="020F0502020204030204" pitchFamily="34" charset="0"/>
              <a:cs typeface="Calibri" panose="020F0502020204030204" pitchFamily="34" charset="0"/>
            </a:endParaRPr>
          </a:p>
        </p:txBody>
      </p:sp>
      <p:graphicFrame>
        <p:nvGraphicFramePr>
          <p:cNvPr id="5" name="Zástupný obsah 4">
            <a:extLst>
              <a:ext uri="{FF2B5EF4-FFF2-40B4-BE49-F238E27FC236}">
                <a16:creationId xmlns:a16="http://schemas.microsoft.com/office/drawing/2014/main" id="{22F5E7B5-416E-33FC-2350-06C767A34591}"/>
              </a:ext>
            </a:extLst>
          </p:cNvPr>
          <p:cNvGraphicFramePr>
            <a:graphicFrameLocks noGrp="1"/>
          </p:cNvGraphicFramePr>
          <p:nvPr>
            <p:ph idx="1"/>
            <p:extLst>
              <p:ext uri="{D42A27DB-BD31-4B8C-83A1-F6EECF244321}">
                <p14:modId xmlns:p14="http://schemas.microsoft.com/office/powerpoint/2010/main" val="1417153047"/>
              </p:ext>
            </p:extLst>
          </p:nvPr>
        </p:nvGraphicFramePr>
        <p:xfrm>
          <a:off x="723048" y="1719700"/>
          <a:ext cx="10466568" cy="4414951"/>
        </p:xfrm>
        <a:graphic>
          <a:graphicData uri="http://schemas.openxmlformats.org/drawingml/2006/table">
            <a:tbl>
              <a:tblPr/>
              <a:tblGrid>
                <a:gridCol w="3488856">
                  <a:extLst>
                    <a:ext uri="{9D8B030D-6E8A-4147-A177-3AD203B41FA5}">
                      <a16:colId xmlns:a16="http://schemas.microsoft.com/office/drawing/2014/main" val="2016802076"/>
                    </a:ext>
                  </a:extLst>
                </a:gridCol>
                <a:gridCol w="3488856">
                  <a:extLst>
                    <a:ext uri="{9D8B030D-6E8A-4147-A177-3AD203B41FA5}">
                      <a16:colId xmlns:a16="http://schemas.microsoft.com/office/drawing/2014/main" val="3827071250"/>
                    </a:ext>
                  </a:extLst>
                </a:gridCol>
                <a:gridCol w="3488856">
                  <a:extLst>
                    <a:ext uri="{9D8B030D-6E8A-4147-A177-3AD203B41FA5}">
                      <a16:colId xmlns:a16="http://schemas.microsoft.com/office/drawing/2014/main" val="2252203880"/>
                    </a:ext>
                  </a:extLst>
                </a:gridCol>
              </a:tblGrid>
              <a:tr h="348711">
                <a:tc>
                  <a:txBody>
                    <a:bodyPr/>
                    <a:lstStyle/>
                    <a:p>
                      <a:pPr algn="ctr">
                        <a:lnSpc>
                          <a:spcPct val="100000"/>
                        </a:lnSpc>
                        <a:spcBef>
                          <a:spcPts val="200"/>
                        </a:spcBef>
                        <a:spcAft>
                          <a:spcPts val="0"/>
                        </a:spcAft>
                      </a:pPr>
                      <a:r>
                        <a:rPr lang="cs-CZ" sz="1600" b="1" dirty="0">
                          <a:solidFill>
                            <a:srgbClr val="000000"/>
                          </a:solidFill>
                          <a:effectLst/>
                          <a:latin typeface="Calibri"/>
                          <a:ea typeface="Calibri"/>
                          <a:cs typeface="Times New Roman"/>
                        </a:rPr>
                        <a:t>Událost</a:t>
                      </a:r>
                      <a:endParaRPr lang="cs-CZ" sz="1600" dirty="0">
                        <a:solidFill>
                          <a:srgbClr val="000000"/>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0"/>
                        </a:spcAft>
                      </a:pPr>
                      <a:r>
                        <a:rPr lang="cs-CZ" sz="1600" b="1">
                          <a:solidFill>
                            <a:srgbClr val="000000"/>
                          </a:solidFill>
                          <a:effectLst/>
                          <a:latin typeface="Calibri"/>
                          <a:ea typeface="Calibri"/>
                          <a:cs typeface="Times New Roman"/>
                        </a:rPr>
                        <a:t>Uchazeč</a:t>
                      </a:r>
                      <a:endParaRPr lang="cs-CZ" sz="1600">
                        <a:solidFill>
                          <a:srgbClr val="000000"/>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FBFBF"/>
                    </a:solidFill>
                  </a:tcPr>
                </a:tc>
                <a:tc>
                  <a:txBody>
                    <a:bodyPr/>
                    <a:lstStyle/>
                    <a:p>
                      <a:pPr algn="ctr">
                        <a:lnSpc>
                          <a:spcPct val="100000"/>
                        </a:lnSpc>
                        <a:spcBef>
                          <a:spcPts val="200"/>
                        </a:spcBef>
                        <a:spcAft>
                          <a:spcPts val="0"/>
                        </a:spcAft>
                      </a:pPr>
                      <a:r>
                        <a:rPr lang="cs-CZ" sz="1600" b="1">
                          <a:solidFill>
                            <a:srgbClr val="000000"/>
                          </a:solidFill>
                          <a:effectLst/>
                          <a:latin typeface="Calibri"/>
                          <a:ea typeface="Calibri"/>
                          <a:cs typeface="Times New Roman"/>
                        </a:rPr>
                        <a:t>Ředitel</a:t>
                      </a:r>
                      <a:endParaRPr lang="cs-CZ" sz="1600">
                        <a:solidFill>
                          <a:srgbClr val="000000"/>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693006691"/>
                  </a:ext>
                </a:extLst>
              </a:tr>
              <a:tr h="348711">
                <a:tc>
                  <a:txBody>
                    <a:bodyPr/>
                    <a:lstStyle/>
                    <a:p>
                      <a:pPr algn="ctr">
                        <a:lnSpc>
                          <a:spcPct val="100000"/>
                        </a:lnSpc>
                        <a:spcBef>
                          <a:spcPts val="200"/>
                        </a:spcBef>
                        <a:spcAft>
                          <a:spcPts val="0"/>
                        </a:spcAft>
                      </a:pPr>
                      <a:r>
                        <a:rPr lang="cs-CZ" sz="1600" dirty="0">
                          <a:solidFill>
                            <a:srgbClr val="000000"/>
                          </a:solidFill>
                          <a:effectLst/>
                          <a:latin typeface="Calibri"/>
                          <a:ea typeface="Calibri"/>
                          <a:cs typeface="Times New Roman"/>
                        </a:rPr>
                        <a:t>Navýšení počtu přijímaných uchazečů v IS</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nejpozději v den stanovení pořadí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730071361"/>
                  </a:ext>
                </a:extLst>
              </a:tr>
              <a:tr h="348711">
                <a:tc>
                  <a:txBody>
                    <a:bodyPr/>
                    <a:lstStyle/>
                    <a:p>
                      <a:pPr algn="ctr">
                        <a:lnSpc>
                          <a:spcPct val="100000"/>
                        </a:lnSpc>
                        <a:spcBef>
                          <a:spcPts val="200"/>
                        </a:spcBef>
                        <a:spcAft>
                          <a:spcPts val="0"/>
                        </a:spcAft>
                      </a:pPr>
                      <a:r>
                        <a:rPr lang="cs-CZ" sz="1600" dirty="0">
                          <a:solidFill>
                            <a:srgbClr val="000000"/>
                          </a:solidFill>
                          <a:effectLst/>
                          <a:latin typeface="Calibri"/>
                          <a:ea typeface="Calibri"/>
                          <a:cs typeface="Times New Roman"/>
                        </a:rPr>
                        <a:t>Omluvení z termínu</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do 3 pracovních dnů od termínu</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do 2 pracovních dnů zadá do IS</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26908445"/>
                  </a:ext>
                </a:extLst>
              </a:tr>
              <a:tr h="697424">
                <a:tc>
                  <a:txBody>
                    <a:bodyPr/>
                    <a:lstStyle/>
                    <a:p>
                      <a:pPr algn="ctr">
                        <a:lnSpc>
                          <a:spcPct val="100000"/>
                        </a:lnSpc>
                        <a:spcBef>
                          <a:spcPts val="200"/>
                        </a:spcBef>
                        <a:spcAft>
                          <a:spcPts val="0"/>
                        </a:spcAft>
                      </a:pPr>
                      <a:r>
                        <a:rPr lang="cs-CZ" sz="1600" dirty="0">
                          <a:solidFill>
                            <a:srgbClr val="000000"/>
                          </a:solidFill>
                          <a:effectLst/>
                          <a:latin typeface="Calibri"/>
                          <a:ea typeface="Calibri"/>
                          <a:cs typeface="Times New Roman"/>
                        </a:rPr>
                        <a:t>Vzdání se přijetí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nejdéle 3 pracovní dny před termínem pro podání přihlášky v dalším kole</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do 2 pracovních dnů zadá do IS</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884338527"/>
                  </a:ext>
                </a:extLst>
              </a:tr>
              <a:tr h="1046137">
                <a:tc>
                  <a:txBody>
                    <a:bodyPr/>
                    <a:lstStyle/>
                    <a:p>
                      <a:pPr algn="ctr">
                        <a:lnSpc>
                          <a:spcPct val="100000"/>
                        </a:lnSpc>
                        <a:spcBef>
                          <a:spcPts val="200"/>
                        </a:spcBef>
                        <a:spcAft>
                          <a:spcPts val="0"/>
                        </a:spcAft>
                      </a:pPr>
                      <a:r>
                        <a:rPr lang="cs-CZ" sz="1600" dirty="0">
                          <a:solidFill>
                            <a:srgbClr val="000000"/>
                          </a:solidFill>
                          <a:effectLst/>
                          <a:latin typeface="Calibri"/>
                          <a:ea typeface="Calibri"/>
                          <a:cs typeface="Times New Roman"/>
                        </a:rPr>
                        <a:t>Odvolání (opravné prostředky)</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do 3 pracovních dnů od zveřejnění výsledků, v třetím a dalších kolech od oznámení rozhodnutí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do 2 pracovních dnů zadá do IS, pokud vyhoví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237755416"/>
                  </a:ext>
                </a:extLst>
              </a:tr>
              <a:tr h="697424">
                <a:tc>
                  <a:txBody>
                    <a:bodyPr/>
                    <a:lstStyle/>
                    <a:p>
                      <a:pPr algn="ctr">
                        <a:lnSpc>
                          <a:spcPct val="100000"/>
                        </a:lnSpc>
                        <a:spcBef>
                          <a:spcPts val="200"/>
                        </a:spcBef>
                        <a:spcAft>
                          <a:spcPts val="0"/>
                        </a:spcAft>
                      </a:pPr>
                      <a:r>
                        <a:rPr lang="cs-CZ" sz="1600" dirty="0">
                          <a:solidFill>
                            <a:srgbClr val="000000"/>
                          </a:solidFill>
                          <a:effectLst/>
                          <a:latin typeface="Calibri"/>
                          <a:ea typeface="Calibri"/>
                          <a:cs typeface="Times New Roman"/>
                        </a:rPr>
                        <a:t>Podávání přihlášek do třetího </a:t>
                      </a:r>
                      <a:br>
                        <a:rPr lang="cs-CZ" sz="1600" dirty="0">
                          <a:solidFill>
                            <a:srgbClr val="000000"/>
                          </a:solidFill>
                          <a:effectLst/>
                          <a:latin typeface="Calibri"/>
                          <a:ea typeface="Calibri"/>
                          <a:cs typeface="Times New Roman"/>
                        </a:rPr>
                      </a:br>
                      <a:r>
                        <a:rPr lang="cs-CZ" sz="1600" dirty="0">
                          <a:solidFill>
                            <a:srgbClr val="000000"/>
                          </a:solidFill>
                          <a:effectLst/>
                          <a:latin typeface="Calibri"/>
                          <a:ea typeface="Calibri"/>
                          <a:cs typeface="Times New Roman"/>
                        </a:rPr>
                        <a:t>a dalších kol</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nejdříve 7. den od vydání všech rozhodnutí v kole předchozím</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0"/>
                        </a:spcAft>
                      </a:pPr>
                      <a:r>
                        <a:rPr lang="cs-CZ" sz="1600">
                          <a:solidFill>
                            <a:srgbClr val="000000"/>
                          </a:solidFill>
                          <a:effectLst/>
                          <a:latin typeface="Calibri"/>
                          <a:ea typeface="Calibri"/>
                          <a:cs typeface="Times New Roman"/>
                        </a:rPr>
                        <a:t>–</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627471340"/>
                  </a:ext>
                </a:extLst>
              </a:tr>
              <a:tr h="697424">
                <a:tc>
                  <a:txBody>
                    <a:bodyPr/>
                    <a:lstStyle/>
                    <a:p>
                      <a:pPr algn="ctr">
                        <a:lnSpc>
                          <a:spcPct val="100000"/>
                        </a:lnSpc>
                        <a:spcBef>
                          <a:spcPts val="200"/>
                        </a:spcBef>
                        <a:spcAft>
                          <a:spcPts val="0"/>
                        </a:spcAft>
                      </a:pPr>
                      <a:r>
                        <a:rPr lang="cs-CZ" sz="1600" dirty="0">
                          <a:solidFill>
                            <a:srgbClr val="000000"/>
                          </a:solidFill>
                          <a:effectLst/>
                          <a:latin typeface="Calibri"/>
                          <a:ea typeface="Calibri"/>
                          <a:cs typeface="Times New Roman"/>
                        </a:rPr>
                        <a:t>Potvrzení přijetí v třetím a dalších kolech</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Bef>
                          <a:spcPts val="200"/>
                        </a:spcBef>
                        <a:spcAft>
                          <a:spcPts val="0"/>
                        </a:spcAft>
                      </a:pPr>
                      <a:r>
                        <a:rPr lang="cs-CZ" sz="1600" dirty="0">
                          <a:solidFill>
                            <a:srgbClr val="000000"/>
                          </a:solidFill>
                          <a:effectLst/>
                          <a:latin typeface="Calibri"/>
                          <a:ea typeface="Calibri"/>
                          <a:cs typeface="Times New Roman"/>
                        </a:rPr>
                        <a:t>do 7 dnů od oznámení rozhodnutí o přijetí</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200"/>
                        </a:spcBef>
                        <a:spcAft>
                          <a:spcPts val="0"/>
                        </a:spcAft>
                      </a:pPr>
                      <a:r>
                        <a:rPr lang="cs-CZ" sz="1600" dirty="0">
                          <a:solidFill>
                            <a:srgbClr val="000000"/>
                          </a:solidFill>
                          <a:effectLst/>
                          <a:latin typeface="Calibri"/>
                          <a:ea typeface="Calibri"/>
                          <a:cs typeface="Times New Roman"/>
                        </a:rPr>
                        <a:t>do 2 pracovních dnů od potvrzení uchazečem zadá do IS</a:t>
                      </a: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110724758"/>
                  </a:ext>
                </a:extLst>
              </a:tr>
            </a:tbl>
          </a:graphicData>
        </a:graphic>
      </p:graphicFrame>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32</a:t>
            </a:fld>
            <a:endParaRPr lang="cs-CZ"/>
          </a:p>
        </p:txBody>
      </p:sp>
    </p:spTree>
    <p:extLst>
      <p:ext uri="{BB962C8B-B14F-4D97-AF65-F5344CB8AC3E}">
        <p14:creationId xmlns:p14="http://schemas.microsoft.com/office/powerpoint/2010/main" val="67131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4</a:t>
            </a:fld>
            <a:endParaRPr lang="cs-CZ"/>
          </a:p>
        </p:txBody>
      </p:sp>
      <p:sp>
        <p:nvSpPr>
          <p:cNvPr id="3" name="TextovéPole 2"/>
          <p:cNvSpPr txBox="1"/>
          <p:nvPr/>
        </p:nvSpPr>
        <p:spPr>
          <a:xfrm>
            <a:off x="2047293" y="473725"/>
            <a:ext cx="7655814" cy="707886"/>
          </a:xfrm>
          <a:prstGeom prst="rect">
            <a:avLst/>
          </a:prstGeom>
          <a:noFill/>
        </p:spPr>
        <p:txBody>
          <a:bodyPr wrap="none" rtlCol="0">
            <a:spAutoFit/>
          </a:bodyPr>
          <a:lstStyle/>
          <a:p>
            <a:pPr algn="ctr"/>
            <a:r>
              <a:rPr lang="cs-CZ" sz="4000" dirty="0"/>
              <a:t>Změny v přijímacím řízení podrobně</a:t>
            </a:r>
          </a:p>
        </p:txBody>
      </p:sp>
      <p:sp>
        <p:nvSpPr>
          <p:cNvPr id="4" name="TextovéPole 3"/>
          <p:cNvSpPr txBox="1"/>
          <p:nvPr/>
        </p:nvSpPr>
        <p:spPr>
          <a:xfrm>
            <a:off x="308473" y="1729648"/>
            <a:ext cx="11657750" cy="4524315"/>
          </a:xfrm>
          <a:prstGeom prst="rect">
            <a:avLst/>
          </a:prstGeom>
          <a:noFill/>
        </p:spPr>
        <p:txBody>
          <a:bodyPr wrap="square" rtlCol="0">
            <a:spAutoFit/>
          </a:bodyPr>
          <a:lstStyle/>
          <a:p>
            <a:pPr fontAlgn="base"/>
            <a:r>
              <a:rPr lang="cs-CZ" sz="2400" b="1" dirty="0"/>
              <a:t>Obyčejné kopie příloh k přihlášce</a:t>
            </a:r>
          </a:p>
          <a:p>
            <a:pPr fontAlgn="base"/>
            <a:r>
              <a:rPr lang="cs-CZ" sz="2400" dirty="0"/>
              <a:t>Známky na vysvědčení i případné potvrzení od lékaře se nově </a:t>
            </a:r>
            <a:r>
              <a:rPr lang="cs-CZ" sz="2400" b="1" dirty="0"/>
              <a:t>dokládají formou přílohy</a:t>
            </a:r>
            <a:r>
              <a:rPr lang="cs-CZ" sz="2400" dirty="0"/>
              <a:t>. Nepotvrzují se na přihlášce, jako tomu bylo dříve. Do elektronického systému nahrajete </a:t>
            </a:r>
            <a:r>
              <a:rPr lang="cs-CZ" sz="2400" dirty="0" err="1"/>
              <a:t>skeny</a:t>
            </a:r>
            <a:r>
              <a:rPr lang="cs-CZ" sz="2400" dirty="0"/>
              <a:t> nebo fotografie příloh ke škole, která je požaduje. Vždy si ale </a:t>
            </a:r>
            <a:r>
              <a:rPr lang="cs-CZ" sz="2400" b="1" dirty="0"/>
              <a:t>ponechte originál každé přílohy</a:t>
            </a:r>
            <a:r>
              <a:rPr lang="cs-CZ" sz="2400" dirty="0"/>
              <a:t> pro případ, že by si ho SŠ vyžádala. POZOR: Na potvrzení od lékaře </a:t>
            </a:r>
            <a:r>
              <a:rPr lang="cs-CZ" sz="2400" b="1" dirty="0"/>
              <a:t>musí vždy být uveden správný kód oboru/oborů vzdělání</a:t>
            </a:r>
            <a:r>
              <a:rPr lang="cs-CZ" sz="2400" dirty="0"/>
              <a:t>!</a:t>
            </a:r>
          </a:p>
          <a:p>
            <a:pPr fontAlgn="base"/>
            <a:endParaRPr lang="cs-CZ" sz="2400" dirty="0"/>
          </a:p>
          <a:p>
            <a:pPr fontAlgn="base"/>
            <a:r>
              <a:rPr lang="cs-CZ" sz="2400" b="1" dirty="0"/>
              <a:t>2 pokusy na přijímačky pro každého</a:t>
            </a:r>
          </a:p>
          <a:p>
            <a:pPr fontAlgn="base"/>
            <a:r>
              <a:rPr lang="cs-CZ" sz="2400" dirty="0"/>
              <a:t>I v případě, že podáváte přihlášku pouze na 1 maturitní obor, </a:t>
            </a:r>
            <a:r>
              <a:rPr lang="cs-CZ" sz="2400" b="1" dirty="0"/>
              <a:t>budete psát přijímačky 2x</a:t>
            </a:r>
            <a:r>
              <a:rPr lang="cs-CZ" sz="2400" dirty="0"/>
              <a:t> na škole z přihlášky. Všichni uchazeči budou mít </a:t>
            </a:r>
            <a:r>
              <a:rPr lang="cs-CZ" sz="2400" b="1" dirty="0"/>
              <a:t>na </a:t>
            </a:r>
            <a:r>
              <a:rPr lang="cs-CZ" sz="2400" b="1" dirty="0">
                <a:hlinkClick r:id="rId2"/>
              </a:rPr>
              <a:t>CERMAT testy</a:t>
            </a:r>
            <a:r>
              <a:rPr lang="cs-CZ" sz="2400" b="1" dirty="0"/>
              <a:t> dva pokusy</a:t>
            </a:r>
            <a:r>
              <a:rPr lang="cs-CZ" sz="2400" dirty="0"/>
              <a:t>. Tedy i pokud podáte 3 přihlášky na maturitní obory, píšete přijímačky 2x (</a:t>
            </a:r>
            <a:r>
              <a:rPr lang="cs-CZ" sz="2400" dirty="0">
                <a:hlinkClick r:id="rId3"/>
              </a:rPr>
              <a:t>v řádných nebo náhradních termínech</a:t>
            </a:r>
            <a:r>
              <a:rPr lang="cs-CZ" sz="2400"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5</a:t>
            </a:fld>
            <a:endParaRPr lang="cs-CZ"/>
          </a:p>
        </p:txBody>
      </p:sp>
      <p:sp>
        <p:nvSpPr>
          <p:cNvPr id="3" name="TextovéPole 2"/>
          <p:cNvSpPr txBox="1"/>
          <p:nvPr/>
        </p:nvSpPr>
        <p:spPr>
          <a:xfrm>
            <a:off x="2047293" y="473725"/>
            <a:ext cx="7655814" cy="707886"/>
          </a:xfrm>
          <a:prstGeom prst="rect">
            <a:avLst/>
          </a:prstGeom>
          <a:noFill/>
        </p:spPr>
        <p:txBody>
          <a:bodyPr wrap="none" rtlCol="0">
            <a:spAutoFit/>
          </a:bodyPr>
          <a:lstStyle/>
          <a:p>
            <a:pPr algn="ctr"/>
            <a:r>
              <a:rPr lang="cs-CZ" sz="4000" dirty="0"/>
              <a:t>Změny v přijímacím řízení podrobně</a:t>
            </a:r>
          </a:p>
        </p:txBody>
      </p:sp>
      <p:sp>
        <p:nvSpPr>
          <p:cNvPr id="4" name="TextovéPole 3"/>
          <p:cNvSpPr txBox="1"/>
          <p:nvPr/>
        </p:nvSpPr>
        <p:spPr>
          <a:xfrm>
            <a:off x="716097" y="1729648"/>
            <a:ext cx="11250125" cy="4801314"/>
          </a:xfrm>
          <a:prstGeom prst="rect">
            <a:avLst/>
          </a:prstGeom>
          <a:noFill/>
        </p:spPr>
        <p:txBody>
          <a:bodyPr wrap="square" rtlCol="0">
            <a:spAutoFit/>
          </a:bodyPr>
          <a:lstStyle/>
          <a:p>
            <a:pPr fontAlgn="base"/>
            <a:r>
              <a:rPr lang="cs-CZ" sz="2400" b="1" dirty="0"/>
              <a:t>Místo konání přijímaček určí CERMAT</a:t>
            </a:r>
          </a:p>
          <a:p>
            <a:pPr fontAlgn="base"/>
            <a:r>
              <a:rPr lang="cs-CZ" sz="2400" dirty="0"/>
              <a:t>Přijímačky budete psát na jedné ze škol na přihlášce. Na jaké, to vám určí CERMAT. Dozvíte se to </a:t>
            </a:r>
            <a:r>
              <a:rPr lang="cs-CZ" sz="2400" b="1" dirty="0"/>
              <a:t>z pozvánky</a:t>
            </a:r>
            <a:r>
              <a:rPr lang="cs-CZ" sz="2400" dirty="0"/>
              <a:t>, kterou obdržíte nejpozději 14 dní před datem konání zkoušky. S ničím to nesouvisí, je možné, že to bude např. první a druhá škola, nebo dvakrát škola třetí. CERMAT to bude dělat tak, </a:t>
            </a:r>
            <a:r>
              <a:rPr lang="cs-CZ" sz="2400" b="1" dirty="0"/>
              <a:t>aby se zátěž uchazečů rozptýlila rovnoměrně</a:t>
            </a:r>
            <a:r>
              <a:rPr lang="cs-CZ" sz="2400" dirty="0"/>
              <a:t>, případně aby ti, kteří musí dojet z dálky, šli tam, kde to mají nejblíže.</a:t>
            </a:r>
          </a:p>
          <a:p>
            <a:pPr fontAlgn="base"/>
            <a:endParaRPr lang="cs-CZ" sz="2400" dirty="0"/>
          </a:p>
          <a:p>
            <a:pPr fontAlgn="base"/>
            <a:r>
              <a:rPr lang="cs-CZ" sz="2400" b="1" dirty="0"/>
              <a:t>Pozdější vyhlášení výsledků</a:t>
            </a:r>
          </a:p>
          <a:p>
            <a:pPr fontAlgn="base"/>
            <a:r>
              <a:rPr lang="cs-CZ" sz="2400" dirty="0"/>
              <a:t>Výsledky o přijetí/nepřijetí školy zveřejní </a:t>
            </a:r>
            <a:r>
              <a:rPr lang="cs-CZ" sz="2400" b="1" dirty="0"/>
              <a:t>15. května 2024</a:t>
            </a:r>
            <a:r>
              <a:rPr lang="cs-CZ" sz="2400" dirty="0"/>
              <a:t>. Nově to bude </a:t>
            </a:r>
            <a:r>
              <a:rPr lang="cs-CZ" sz="2400" b="1" dirty="0"/>
              <a:t>až po náhradním termínu přijímacích zkoušek</a:t>
            </a:r>
            <a:r>
              <a:rPr lang="cs-CZ" sz="2400" dirty="0"/>
              <a:t>. Uvidíte své výsledky </a:t>
            </a:r>
            <a:r>
              <a:rPr lang="cs-CZ" sz="2400" b="1" dirty="0"/>
              <a:t>pod přiděleným registračním číslem</a:t>
            </a:r>
            <a:r>
              <a:rPr lang="cs-CZ" sz="2400" dirty="0"/>
              <a:t> buď v elektronickém systému, anebo ve škole na veřejně přístupném místě (dveře školy, úřední deska, apod.).</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6</a:t>
            </a:fld>
            <a:endParaRPr lang="cs-CZ"/>
          </a:p>
        </p:txBody>
      </p:sp>
      <p:sp>
        <p:nvSpPr>
          <p:cNvPr id="3" name="TextovéPole 2"/>
          <p:cNvSpPr txBox="1"/>
          <p:nvPr/>
        </p:nvSpPr>
        <p:spPr>
          <a:xfrm>
            <a:off x="2047293" y="473725"/>
            <a:ext cx="7655814" cy="707886"/>
          </a:xfrm>
          <a:prstGeom prst="rect">
            <a:avLst/>
          </a:prstGeom>
          <a:noFill/>
        </p:spPr>
        <p:txBody>
          <a:bodyPr wrap="none" rtlCol="0">
            <a:spAutoFit/>
          </a:bodyPr>
          <a:lstStyle/>
          <a:p>
            <a:pPr algn="ctr"/>
            <a:r>
              <a:rPr lang="cs-CZ" sz="4000" dirty="0"/>
              <a:t>Změny v přijímacím řízení podrobně</a:t>
            </a:r>
          </a:p>
        </p:txBody>
      </p:sp>
      <p:sp>
        <p:nvSpPr>
          <p:cNvPr id="4" name="TextovéPole 3"/>
          <p:cNvSpPr txBox="1"/>
          <p:nvPr/>
        </p:nvSpPr>
        <p:spPr>
          <a:xfrm>
            <a:off x="716097" y="1729648"/>
            <a:ext cx="11250125" cy="4801314"/>
          </a:xfrm>
          <a:prstGeom prst="rect">
            <a:avLst/>
          </a:prstGeom>
          <a:noFill/>
        </p:spPr>
        <p:txBody>
          <a:bodyPr wrap="square" rtlCol="0">
            <a:spAutoFit/>
          </a:bodyPr>
          <a:lstStyle/>
          <a:p>
            <a:pPr fontAlgn="base"/>
            <a:r>
              <a:rPr lang="cs-CZ" sz="2400" b="1" dirty="0"/>
              <a:t>Jednodušší </a:t>
            </a:r>
            <a:r>
              <a:rPr lang="cs-CZ" sz="2400" b="1" dirty="0" err="1"/>
              <a:t>pozkoušková</a:t>
            </a:r>
            <a:r>
              <a:rPr lang="cs-CZ" sz="2400" b="1" dirty="0"/>
              <a:t> administrativa</a:t>
            </a:r>
          </a:p>
          <a:p>
            <a:pPr fontAlgn="base"/>
            <a:r>
              <a:rPr lang="cs-CZ" sz="2400" dirty="0"/>
              <a:t>Elektronický systém </a:t>
            </a:r>
            <a:r>
              <a:rPr lang="cs-CZ" sz="2400" b="1" dirty="0"/>
              <a:t>rozřadí většinu uchazečů</a:t>
            </a:r>
            <a:r>
              <a:rPr lang="cs-CZ" sz="2400" dirty="0"/>
              <a:t> na školy dle priority a výsledku JPZ (+ dalších </a:t>
            </a:r>
            <a:r>
              <a:rPr lang="cs-CZ" sz="2400" dirty="0">
                <a:hlinkClick r:id="rId2"/>
              </a:rPr>
              <a:t>školních kritérií</a:t>
            </a:r>
            <a:r>
              <a:rPr lang="cs-CZ" sz="2400" dirty="0"/>
              <a:t>) automaticky již v 1. kole. Uchazeč bude umístěn na první školu ze svého pořadí na přihlášce, kde jste se umístil tzv.  „nad čarou“. Nestane se tedy, že byste byli přijati na více škol najednou, jako tomu bylo dříve. Odvolání proti nepřijetí na střední školu </a:t>
            </a:r>
            <a:r>
              <a:rPr lang="cs-CZ" sz="2400" b="1" dirty="0"/>
              <a:t>z kapacitních důvodů ztrácí smysl</a:t>
            </a:r>
            <a:r>
              <a:rPr lang="cs-CZ" sz="2400" dirty="0"/>
              <a:t> a po výsledcích se žák již nebude moci rozhodnout pro jinou školu z přihlášky. Odpadají také zápisové lístky. Existuje možnost vzdát se místa na škole, kam jste přijati, ale </a:t>
            </a:r>
            <a:r>
              <a:rPr lang="cs-CZ" sz="2400" b="1" dirty="0"/>
              <a:t>ztratíte tím celé 1. kolo</a:t>
            </a:r>
            <a:r>
              <a:rPr lang="cs-CZ" sz="2400" dirty="0"/>
              <a:t> a budete se muset na volná místa hlásit ve 2. nebo dalších kolech. Nebude to tedy tak, že se přesunete na další školu z přihlášky.</a:t>
            </a:r>
          </a:p>
          <a:p>
            <a:pPr fontAlgn="base"/>
            <a:r>
              <a:rPr lang="cs-CZ" sz="2400" dirty="0"/>
              <a:t>💡 Zajímá vás, jaký je algoritmus </a:t>
            </a:r>
            <a:r>
              <a:rPr lang="cs-CZ" sz="2400" dirty="0" err="1"/>
              <a:t>CERMATu</a:t>
            </a:r>
            <a:r>
              <a:rPr lang="cs-CZ" sz="2400" dirty="0"/>
              <a:t> pro přiřazování žáků na střední školy? </a:t>
            </a:r>
            <a:r>
              <a:rPr lang="cs-CZ" sz="2400" dirty="0">
                <a:hlinkClick r:id="rId3"/>
              </a:rPr>
              <a:t>Podívejte se na toto video, kde je vše vysvětleno</a:t>
            </a:r>
            <a:r>
              <a:rPr lang="cs-CZ" sz="2400" dirty="0"/>
              <a:t>.</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7</a:t>
            </a:fld>
            <a:endParaRPr lang="cs-CZ"/>
          </a:p>
        </p:txBody>
      </p:sp>
      <p:sp>
        <p:nvSpPr>
          <p:cNvPr id="3" name="TextovéPole 2"/>
          <p:cNvSpPr txBox="1"/>
          <p:nvPr/>
        </p:nvSpPr>
        <p:spPr>
          <a:xfrm>
            <a:off x="2047293" y="473725"/>
            <a:ext cx="7655814" cy="707886"/>
          </a:xfrm>
          <a:prstGeom prst="rect">
            <a:avLst/>
          </a:prstGeom>
          <a:noFill/>
        </p:spPr>
        <p:txBody>
          <a:bodyPr wrap="none" rtlCol="0">
            <a:spAutoFit/>
          </a:bodyPr>
          <a:lstStyle/>
          <a:p>
            <a:pPr algn="ctr"/>
            <a:r>
              <a:rPr lang="cs-CZ" sz="4000" dirty="0"/>
              <a:t>Změny v přijímacím řízení podrobně</a:t>
            </a:r>
          </a:p>
        </p:txBody>
      </p:sp>
      <p:sp>
        <p:nvSpPr>
          <p:cNvPr id="4" name="TextovéPole 3"/>
          <p:cNvSpPr txBox="1"/>
          <p:nvPr/>
        </p:nvSpPr>
        <p:spPr>
          <a:xfrm>
            <a:off x="716097" y="1729648"/>
            <a:ext cx="11250125" cy="4431983"/>
          </a:xfrm>
          <a:prstGeom prst="rect">
            <a:avLst/>
          </a:prstGeom>
          <a:noFill/>
        </p:spPr>
        <p:txBody>
          <a:bodyPr wrap="square" rtlCol="0">
            <a:spAutoFit/>
          </a:bodyPr>
          <a:lstStyle/>
          <a:p>
            <a:pPr fontAlgn="base"/>
            <a:r>
              <a:rPr lang="cs-CZ" sz="2400" b="1" dirty="0"/>
              <a:t>Druhé kolo přijímacího řízení stejné jako první</a:t>
            </a:r>
          </a:p>
          <a:p>
            <a:pPr fontAlgn="base"/>
            <a:r>
              <a:rPr lang="cs-CZ" sz="2400" dirty="0"/>
              <a:t>Druhé kolo nebude probíhat souběžně s prvním, jako doposud, ale až po jeho ukončení, a to </a:t>
            </a:r>
            <a:r>
              <a:rPr lang="cs-CZ" sz="2400" b="1" dirty="0"/>
              <a:t>od 20. května 2024</a:t>
            </a:r>
            <a:r>
              <a:rPr lang="cs-CZ" sz="2400" dirty="0"/>
              <a:t>. Bude také </a:t>
            </a:r>
            <a:r>
              <a:rPr lang="cs-CZ" sz="2400" b="1" dirty="0"/>
              <a:t>centrálně řízené</a:t>
            </a:r>
            <a:r>
              <a:rPr lang="cs-CZ" sz="2400" dirty="0"/>
              <a:t>. Přihlášky do 2. kola přijímacího řízení se budou podávat </a:t>
            </a:r>
            <a:r>
              <a:rPr lang="cs-CZ" sz="2400" b="1" dirty="0"/>
              <a:t>do 24. května</a:t>
            </a:r>
            <a:r>
              <a:rPr lang="cs-CZ" sz="2400" dirty="0"/>
              <a:t> úplně stejně, jako v kole prvním (až 3 přihlášky, </a:t>
            </a:r>
            <a:r>
              <a:rPr lang="cs-CZ" sz="2400" dirty="0" err="1"/>
              <a:t>prioritizace</a:t>
            </a:r>
            <a:r>
              <a:rPr lang="cs-CZ" sz="2400" dirty="0"/>
              <a:t> škol). Nově i ve 2. kole mají školy </a:t>
            </a:r>
            <a:r>
              <a:rPr lang="cs-CZ" sz="2400" b="1" dirty="0"/>
              <a:t>povinnost přihlížet k výsledkům JPZ</a:t>
            </a:r>
            <a:r>
              <a:rPr lang="cs-CZ" sz="2400" dirty="0"/>
              <a:t>, proto se do 2. kola může hlásit pouze uchazeč, který v 1. kole psal JPZ (tedy hlásil se na maturitní obor). </a:t>
            </a:r>
            <a:r>
              <a:rPr lang="cs-CZ" sz="2400" b="1" dirty="0"/>
              <a:t>Pokud jste se v 1. kole nehlásili na maturitní obor a nepsali JPZ, nemůžete podat přihlášky do 2. kola! </a:t>
            </a:r>
            <a:r>
              <a:rPr lang="cs-CZ" sz="2400" dirty="0"/>
              <a:t>Výsledky 2. kola se dozvíte </a:t>
            </a:r>
            <a:r>
              <a:rPr lang="cs-CZ" sz="2400" b="1" dirty="0"/>
              <a:t>21. června 2024</a:t>
            </a:r>
            <a:r>
              <a:rPr lang="cs-CZ" sz="2400" dirty="0"/>
              <a:t>.</a:t>
            </a:r>
          </a:p>
          <a:p>
            <a:pPr fontAlgn="base"/>
            <a:r>
              <a:rPr lang="cs-CZ" sz="2400" dirty="0"/>
              <a:t>Od třetího kola (včetně) dále bude přijímací řízení v gesci SŠ, jako doposud. V případě přijetí ve 3. a dalších kolech oznámíte svůj úmysl na školu nastoupit jakýmkoli písemným záznamem.</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F361-481B-3B94-4934-B7618BA7555E}"/>
              </a:ext>
            </a:extLst>
          </p:cNvPr>
          <p:cNvSpPr>
            <a:spLocks noGrp="1"/>
          </p:cNvSpPr>
          <p:nvPr>
            <p:ph type="title"/>
          </p:nvPr>
        </p:nvSpPr>
        <p:spPr>
          <a:xfrm>
            <a:off x="729599" y="916450"/>
            <a:ext cx="10838169" cy="713578"/>
          </a:xfrm>
        </p:spPr>
        <p:txBody>
          <a:bodyPr vert="horz" lIns="0" tIns="0" rIns="0" bIns="0" rtlCol="0" anchor="t" anchorCtr="0">
            <a:noAutofit/>
          </a:bodyPr>
          <a:lstStyle/>
          <a:p>
            <a:r>
              <a:rPr lang="cs-CZ" sz="2800">
                <a:solidFill>
                  <a:srgbClr val="418E96"/>
                </a:solidFill>
                <a:latin typeface="Calibri"/>
                <a:cs typeface="Calibri"/>
              </a:rPr>
              <a:t>Podání přihlášky do prvního kola</a:t>
            </a:r>
            <a:br>
              <a:rPr lang="cs-CZ" sz="2800"/>
            </a:br>
            <a:br>
              <a:rPr lang="cs-CZ" sz="2800"/>
            </a:br>
            <a:br>
              <a:rPr lang="cs-CZ" sz="2800"/>
            </a:br>
            <a:endParaRPr lang="cs-CZ" sz="2800">
              <a:cs typeface="Calibri"/>
            </a:endParaRPr>
          </a:p>
        </p:txBody>
      </p:sp>
      <p:sp>
        <p:nvSpPr>
          <p:cNvPr id="3" name="Zástupný obsah 2">
            <a:extLst>
              <a:ext uri="{FF2B5EF4-FFF2-40B4-BE49-F238E27FC236}">
                <a16:creationId xmlns:a16="http://schemas.microsoft.com/office/drawing/2014/main" id="{F36901B7-1777-E88B-3298-43D01378738E}"/>
              </a:ext>
            </a:extLst>
          </p:cNvPr>
          <p:cNvSpPr>
            <a:spLocks noGrp="1"/>
          </p:cNvSpPr>
          <p:nvPr>
            <p:ph idx="1"/>
          </p:nvPr>
        </p:nvSpPr>
        <p:spPr>
          <a:xfrm>
            <a:off x="729599" y="1705826"/>
            <a:ext cx="10493367" cy="4748804"/>
          </a:xfrm>
        </p:spPr>
        <p:txBody>
          <a:bodyPr vert="horz" lIns="0" tIns="0" rIns="0" bIns="0" rtlCol="0" anchor="t">
            <a:noAutofit/>
          </a:bodyPr>
          <a:lstStyle/>
          <a:p>
            <a:pPr marL="342900" indent="-342900">
              <a:spcAft>
                <a:spcPts val="1500"/>
              </a:spcAft>
            </a:pPr>
            <a:r>
              <a:rPr lang="cs-CZ" sz="2100" dirty="0">
                <a:latin typeface="Calibri"/>
                <a:cs typeface="Calibri"/>
              </a:rPr>
              <a:t>Přihlášku</a:t>
            </a:r>
            <a:r>
              <a:rPr lang="cs-CZ" sz="2100" dirty="0">
                <a:solidFill>
                  <a:srgbClr val="000000"/>
                </a:solidFill>
                <a:latin typeface="Calibri"/>
                <a:ea typeface="Calibri" panose="020F0502020204030204" pitchFamily="34" charset="0"/>
                <a:cs typeface="Calibri"/>
              </a:rPr>
              <a:t> podává za nezletilého uchazeče jeho zákonný zástupce. </a:t>
            </a:r>
            <a:r>
              <a:rPr lang="cs-CZ" sz="2100" b="1" dirty="0">
                <a:solidFill>
                  <a:srgbClr val="000000"/>
                </a:solidFill>
                <a:latin typeface="Calibri"/>
                <a:ea typeface="Calibri" panose="020F0502020204030204" pitchFamily="34" charset="0"/>
                <a:cs typeface="Calibri"/>
              </a:rPr>
              <a:t>Součástí přihlášky </a:t>
            </a:r>
            <a:r>
              <a:rPr lang="cs-CZ" sz="2100" b="1" dirty="0">
                <a:solidFill>
                  <a:srgbClr val="000000"/>
                </a:solidFill>
                <a:effectLst/>
                <a:latin typeface="Calibri"/>
                <a:ea typeface="Calibri" panose="020F0502020204030204" pitchFamily="34" charset="0"/>
                <a:cs typeface="Calibri"/>
              </a:rPr>
              <a:t>je </a:t>
            </a:r>
            <a:r>
              <a:rPr lang="cs-CZ" sz="2100" b="1" dirty="0">
                <a:solidFill>
                  <a:srgbClr val="000000"/>
                </a:solidFill>
                <a:latin typeface="Calibri"/>
                <a:ea typeface="Calibri" panose="020F0502020204030204" pitchFamily="34" charset="0"/>
                <a:cs typeface="Calibri"/>
              </a:rPr>
              <a:t>pak čestné </a:t>
            </a:r>
            <a:r>
              <a:rPr lang="cs-CZ" sz="2100" b="1" dirty="0">
                <a:latin typeface="Calibri"/>
                <a:ea typeface="Calibri" panose="020F0502020204030204" pitchFamily="34" charset="0"/>
                <a:cs typeface="Calibri"/>
              </a:rPr>
              <a:t>prohlášení podávající osoby, že nezletilý uchazeč souhlasí s jejím podáním a obsahem</a:t>
            </a:r>
            <a:r>
              <a:rPr lang="cs-CZ" sz="2100" b="1" dirty="0">
                <a:solidFill>
                  <a:srgbClr val="000000"/>
                </a:solidFill>
                <a:effectLst/>
                <a:latin typeface="Calibri"/>
                <a:ea typeface="Calibri" panose="020F0502020204030204" pitchFamily="34" charset="0"/>
                <a:cs typeface="Calibri"/>
              </a:rPr>
              <a:t>.</a:t>
            </a:r>
            <a:r>
              <a:rPr lang="cs-CZ" sz="2100" dirty="0">
                <a:solidFill>
                  <a:srgbClr val="000000"/>
                </a:solidFill>
                <a:latin typeface="Calibri"/>
                <a:ea typeface="Calibri" panose="020F0502020204030204" pitchFamily="34" charset="0"/>
                <a:cs typeface="Calibri"/>
              </a:rPr>
              <a:t> </a:t>
            </a:r>
            <a:r>
              <a:rPr lang="cs-CZ" sz="2100" dirty="0">
                <a:latin typeface="Calibri"/>
                <a:ea typeface="Calibri" panose="020F0502020204030204" pitchFamily="34" charset="0"/>
                <a:cs typeface="Calibri"/>
              </a:rPr>
              <a:t> </a:t>
            </a:r>
            <a:endParaRPr lang="cs-CZ" sz="2100" dirty="0">
              <a:effectLst/>
              <a:latin typeface="Calibri"/>
              <a:ea typeface="Calibri" panose="020F0502020204030204" pitchFamily="34" charset="0"/>
              <a:cs typeface="Calibri"/>
            </a:endParaRPr>
          </a:p>
          <a:p>
            <a:pPr marL="320040" indent="-320040">
              <a:spcAft>
                <a:spcPts val="1500"/>
              </a:spcAft>
            </a:pPr>
            <a:r>
              <a:rPr lang="cs-CZ" sz="2100" dirty="0">
                <a:latin typeface="Calibri"/>
                <a:ea typeface="Calibri" panose="020F0502020204030204" pitchFamily="34" charset="0"/>
                <a:cs typeface="Calibri"/>
              </a:rPr>
              <a:t>Uchazeč </a:t>
            </a:r>
            <a:r>
              <a:rPr lang="cs-CZ" sz="2100" dirty="0">
                <a:effectLst/>
                <a:latin typeface="Calibri"/>
                <a:ea typeface="Calibri" panose="020F0502020204030204" pitchFamily="34" charset="0"/>
                <a:cs typeface="Calibri"/>
              </a:rPr>
              <a:t>může podat </a:t>
            </a:r>
            <a:r>
              <a:rPr lang="cs-CZ" sz="2100" dirty="0">
                <a:latin typeface="Calibri"/>
                <a:ea typeface="Calibri" panose="020F0502020204030204" pitchFamily="34" charset="0"/>
                <a:cs typeface="Calibri"/>
              </a:rPr>
              <a:t>nejvýše dvě přihlášky pro obor vzdělání s talentovou zkouškou a </a:t>
            </a:r>
            <a:r>
              <a:rPr lang="cs-CZ" sz="2100" b="1" dirty="0">
                <a:latin typeface="Calibri"/>
                <a:ea typeface="Calibri" panose="020F0502020204030204" pitchFamily="34" charset="0"/>
                <a:cs typeface="Calibri"/>
              </a:rPr>
              <a:t>nejvýše tři přihlášky pro ostatní obory vzdělání</a:t>
            </a:r>
            <a:r>
              <a:rPr lang="cs-CZ" sz="2100" dirty="0">
                <a:effectLst/>
                <a:latin typeface="Calibri"/>
                <a:ea typeface="Calibri" panose="020F0502020204030204" pitchFamily="34" charset="0"/>
                <a:cs typeface="Calibri"/>
              </a:rPr>
              <a:t>.</a:t>
            </a:r>
            <a:r>
              <a:rPr lang="cs-CZ" sz="2100" dirty="0">
                <a:latin typeface="Calibri"/>
                <a:ea typeface="Calibri" panose="020F0502020204030204" pitchFamily="34" charset="0"/>
                <a:cs typeface="Calibri"/>
              </a:rPr>
              <a:t> </a:t>
            </a:r>
            <a:r>
              <a:rPr lang="cs-CZ" sz="2100" b="1" dirty="0">
                <a:latin typeface="Calibri"/>
                <a:ea typeface="Calibri" panose="020F0502020204030204" pitchFamily="34" charset="0"/>
                <a:cs typeface="Calibri"/>
              </a:rPr>
              <a:t>Maximálně možný počet podaných přihlášek může být tedy pět</a:t>
            </a:r>
            <a:r>
              <a:rPr lang="cs-CZ" sz="2100" b="1" dirty="0">
                <a:effectLst/>
                <a:latin typeface="Calibri"/>
                <a:ea typeface="Calibri" panose="020F0502020204030204" pitchFamily="34" charset="0"/>
                <a:cs typeface="Calibri"/>
              </a:rPr>
              <a:t>.</a:t>
            </a:r>
            <a:endParaRPr lang="cs-CZ" sz="2100" dirty="0">
              <a:effectLst/>
              <a:latin typeface="Calibri"/>
              <a:ea typeface="Calibri" panose="020F0502020204030204" pitchFamily="34" charset="0"/>
              <a:cs typeface="Calibri"/>
            </a:endParaRPr>
          </a:p>
          <a:p>
            <a:pPr marL="320040" indent="-320040">
              <a:spcAft>
                <a:spcPts val="1500"/>
              </a:spcAft>
            </a:pPr>
            <a:r>
              <a:rPr lang="cs-CZ" sz="2100" b="1" dirty="0">
                <a:latin typeface="Calibri"/>
                <a:ea typeface="Calibri" panose="020F0502020204030204" pitchFamily="34" charset="0"/>
                <a:cs typeface="Calibri"/>
              </a:rPr>
              <a:t>Pořadí uvedených oborů vzdělání </a:t>
            </a:r>
            <a:r>
              <a:rPr lang="cs-CZ" sz="2100" b="1" dirty="0">
                <a:effectLst/>
                <a:latin typeface="Calibri"/>
                <a:ea typeface="Calibri" panose="020F0502020204030204" pitchFamily="34" charset="0"/>
                <a:cs typeface="Calibri"/>
              </a:rPr>
              <a:t>v</a:t>
            </a:r>
            <a:r>
              <a:rPr lang="cs-CZ" sz="2100" b="1" dirty="0">
                <a:latin typeface="Calibri"/>
                <a:ea typeface="Calibri" panose="020F0502020204030204" pitchFamily="34" charset="0"/>
                <a:cs typeface="Calibri"/>
              </a:rPr>
              <a:t> </a:t>
            </a:r>
            <a:r>
              <a:rPr lang="cs-CZ" sz="2100" b="1" dirty="0">
                <a:effectLst/>
                <a:latin typeface="Calibri"/>
                <a:ea typeface="Calibri" panose="020F0502020204030204" pitchFamily="34" charset="0"/>
                <a:cs typeface="Calibri"/>
              </a:rPr>
              <a:t>přihlášce </a:t>
            </a:r>
            <a:r>
              <a:rPr lang="cs-CZ" sz="2100" b="1" dirty="0">
                <a:latin typeface="Calibri"/>
                <a:ea typeface="Calibri" panose="020F0502020204030204" pitchFamily="34" charset="0"/>
                <a:cs typeface="Calibri"/>
              </a:rPr>
              <a:t>vyjadřuje přednostní volbu oboru vzdělání</a:t>
            </a:r>
            <a:r>
              <a:rPr lang="cs-CZ" sz="2100" b="1" dirty="0">
                <a:effectLst/>
                <a:latin typeface="Calibri"/>
                <a:ea typeface="Calibri" panose="020F0502020204030204" pitchFamily="34" charset="0"/>
                <a:cs typeface="Calibri"/>
              </a:rPr>
              <a:t>,</a:t>
            </a:r>
            <a:r>
              <a:rPr lang="cs-CZ" sz="2100" b="1" dirty="0">
                <a:latin typeface="Calibri"/>
                <a:ea typeface="Calibri" panose="020F0502020204030204" pitchFamily="34" charset="0"/>
                <a:cs typeface="Calibri"/>
              </a:rPr>
              <a:t> tzn. že obory vzdělání jsou řazeny dle preference.</a:t>
            </a:r>
            <a:endParaRPr lang="cs-CZ" sz="2100" dirty="0">
              <a:effectLst/>
              <a:latin typeface="Calibri" panose="020F0502020204030204" pitchFamily="34" charset="0"/>
              <a:ea typeface="Calibri" panose="020F0502020204030204" pitchFamily="34" charset="0"/>
              <a:cs typeface="Calibri"/>
            </a:endParaRPr>
          </a:p>
          <a:p>
            <a:pPr marL="320040" indent="-320040">
              <a:spcAft>
                <a:spcPts val="1500"/>
              </a:spcAft>
            </a:pPr>
            <a:r>
              <a:rPr lang="cs-CZ" sz="2100" dirty="0">
                <a:latin typeface="Calibri"/>
                <a:ea typeface="Calibri" panose="020F0502020204030204" pitchFamily="34" charset="0"/>
                <a:cs typeface="Calibri"/>
              </a:rPr>
              <a:t>Uvedené pořadí musí být </a:t>
            </a:r>
            <a:r>
              <a:rPr lang="cs-CZ" sz="2100" dirty="0">
                <a:effectLst/>
                <a:latin typeface="Calibri"/>
                <a:ea typeface="Calibri" panose="020F0502020204030204" pitchFamily="34" charset="0"/>
                <a:cs typeface="Calibri"/>
              </a:rPr>
              <a:t>na </a:t>
            </a:r>
            <a:r>
              <a:rPr lang="cs-CZ" sz="2100" dirty="0">
                <a:latin typeface="Calibri"/>
                <a:ea typeface="Calibri" panose="020F0502020204030204" pitchFamily="34" charset="0"/>
                <a:cs typeface="Calibri"/>
              </a:rPr>
              <a:t>všech podaných přihláškách shodné</a:t>
            </a:r>
            <a:r>
              <a:rPr lang="cs-CZ" sz="2100" dirty="0">
                <a:effectLst/>
                <a:latin typeface="Calibri"/>
                <a:ea typeface="Calibri" panose="020F0502020204030204" pitchFamily="34" charset="0"/>
                <a:cs typeface="Calibri"/>
              </a:rPr>
              <a:t>.</a:t>
            </a:r>
            <a:endParaRPr lang="cs-CZ" dirty="0">
              <a:cs typeface="Calibri"/>
            </a:endParaRPr>
          </a:p>
          <a:p>
            <a:pPr marL="0" indent="0">
              <a:spcAft>
                <a:spcPts val="1500"/>
              </a:spcAft>
              <a:buNone/>
            </a:pPr>
            <a:endParaRPr lang="cs-CZ" sz="2100" dirty="0">
              <a:effectLst/>
              <a:latin typeface="Calibri" panose="020F0502020204030204" pitchFamily="34" charset="0"/>
              <a:ea typeface="Calibri" panose="020F0502020204030204" pitchFamily="34" charset="0"/>
              <a:cs typeface="Times New Roman" panose="02020603050405020304" pitchFamily="18" charset="0"/>
            </a:endParaRPr>
          </a:p>
          <a:p>
            <a:pPr marL="320040" indent="-320040">
              <a:spcAft>
                <a:spcPts val="1500"/>
              </a:spcAft>
            </a:pPr>
            <a:endParaRPr lang="cs-CZ" sz="2100" dirty="0">
              <a:latin typeface="Calibri"/>
              <a:cs typeface="Calibri"/>
            </a:endParaRPr>
          </a:p>
        </p:txBody>
      </p:sp>
      <p:sp>
        <p:nvSpPr>
          <p:cNvPr id="4" name="Zástupný symbol pro číslo snímku 3">
            <a:extLst>
              <a:ext uri="{FF2B5EF4-FFF2-40B4-BE49-F238E27FC236}">
                <a16:creationId xmlns:a16="http://schemas.microsoft.com/office/drawing/2014/main" id="{85D7A329-0B5E-7B23-E846-4A7C27B58804}"/>
              </a:ext>
            </a:extLst>
          </p:cNvPr>
          <p:cNvSpPr>
            <a:spLocks noGrp="1"/>
          </p:cNvSpPr>
          <p:nvPr>
            <p:ph type="sldNum" sz="quarter" idx="12"/>
          </p:nvPr>
        </p:nvSpPr>
        <p:spPr/>
        <p:txBody>
          <a:bodyPr/>
          <a:lstStyle/>
          <a:p>
            <a:fld id="{323BD8D3-A9DD-40CB-A396-ADCE34852C74}" type="slidenum">
              <a:rPr lang="cs-CZ" smtClean="0"/>
              <a:pPr/>
              <a:t>8</a:t>
            </a:fld>
            <a:endParaRPr lang="cs-CZ"/>
          </a:p>
        </p:txBody>
      </p:sp>
    </p:spTree>
    <p:extLst>
      <p:ext uri="{BB962C8B-B14F-4D97-AF65-F5344CB8AC3E}">
        <p14:creationId xmlns:p14="http://schemas.microsoft.com/office/powerpoint/2010/main" val="3301437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323BD8D3-A9DD-40CB-A396-ADCE34852C74}" type="slidenum">
              <a:rPr lang="cs-CZ" smtClean="0"/>
              <a:pPr/>
              <a:t>9</a:t>
            </a:fld>
            <a:endParaRPr lang="cs-CZ"/>
          </a:p>
        </p:txBody>
      </p:sp>
      <p:pic>
        <p:nvPicPr>
          <p:cNvPr id="2050" name="Picture 2"/>
          <p:cNvPicPr>
            <a:picLocks noChangeAspect="1" noChangeArrowheads="1"/>
          </p:cNvPicPr>
          <p:nvPr/>
        </p:nvPicPr>
        <p:blipFill>
          <a:blip r:embed="rId2"/>
          <a:srcRect/>
          <a:stretch>
            <a:fillRect/>
          </a:stretch>
        </p:blipFill>
        <p:spPr bwMode="auto">
          <a:xfrm>
            <a:off x="442842" y="2067092"/>
            <a:ext cx="11439920" cy="2448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Vlastní návrh">
  <a:themeElements>
    <a:clrScheme name="Vlastní 1">
      <a:dk1>
        <a:sysClr val="windowText" lastClr="000000"/>
      </a:dk1>
      <a:lt1>
        <a:sysClr val="window" lastClr="FFFFFF"/>
      </a:lt1>
      <a:dk2>
        <a:srgbClr val="44546A"/>
      </a:dk2>
      <a:lt2>
        <a:srgbClr val="E7E6E6"/>
      </a:lt2>
      <a:accent1>
        <a:srgbClr val="428D96"/>
      </a:accent1>
      <a:accent2>
        <a:srgbClr val="CFDBDD"/>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2D3F84E31384BD4DA8D02809765A89D9" ma:contentTypeVersion="5" ma:contentTypeDescription="Vytvoří nový dokument" ma:contentTypeScope="" ma:versionID="e42dc74777a1554e555eccdddaf99918">
  <xsd:schema xmlns:xsd="http://www.w3.org/2001/XMLSchema" xmlns:xs="http://www.w3.org/2001/XMLSchema" xmlns:p="http://schemas.microsoft.com/office/2006/metadata/properties" xmlns:ns2="feb129d2-ac20-4661-8022-c81b6a0f72ab" xmlns:ns3="8c9fa7da-1c7d-43c5-86eb-243d10e91c17" targetNamespace="http://schemas.microsoft.com/office/2006/metadata/properties" ma:root="true" ma:fieldsID="130a6586a879acf8ac90afa6422eba40" ns2:_="" ns3:_="">
    <xsd:import namespace="feb129d2-ac20-4661-8022-c81b6a0f72ab"/>
    <xsd:import namespace="8c9fa7da-1c7d-43c5-86eb-243d10e91c1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b129d2-ac20-4661-8022-c81b6a0f72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c9fa7da-1c7d-43c5-86eb-243d10e91c17" elementFormDefault="qualified">
    <xsd:import namespace="http://schemas.microsoft.com/office/2006/documentManagement/types"/>
    <xsd:import namespace="http://schemas.microsoft.com/office/infopath/2007/PartnerControls"/>
    <xsd:element name="SharedWithUsers" ma:index="11"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8c9fa7da-1c7d-43c5-86eb-243d10e91c17">
      <UserInfo>
        <DisplayName>Členové webu PZ v roce 2024 - komunikační strategie</DisplayName>
        <AccountId>7</AccountId>
        <AccountType/>
      </UserInfo>
      <UserInfo>
        <DisplayName>Hájek Klára</DisplayName>
        <AccountId>40</AccountId>
        <AccountType/>
      </UserInfo>
      <UserInfo>
        <DisplayName>Kociánová Anna</DisplayName>
        <AccountId>41</AccountId>
        <AccountType/>
      </UserInfo>
      <UserInfo>
        <DisplayName>Vittek Emanuel</DisplayName>
        <AccountId>42</AccountId>
        <AccountType/>
      </UserInfo>
      <UserInfo>
        <DisplayName>Kuchařová Veronika</DisplayName>
        <AccountId>43</AccountId>
        <AccountType/>
      </UserInfo>
      <UserInfo>
        <DisplayName>Kubas Patrik</DisplayName>
        <AccountId>13</AccountId>
        <AccountType/>
      </UserInfo>
      <UserInfo>
        <DisplayName>Řezaninová Adéla</DisplayName>
        <AccountId>17</AccountId>
        <AccountType/>
      </UserInfo>
    </SharedWithUsers>
  </documentManagement>
</p:properties>
</file>

<file path=customXml/itemProps1.xml><?xml version="1.0" encoding="utf-8"?>
<ds:datastoreItem xmlns:ds="http://schemas.openxmlformats.org/officeDocument/2006/customXml" ds:itemID="{E18F6E3C-A148-41A0-A955-93EA5885515A}">
  <ds:schemaRefs>
    <ds:schemaRef ds:uri="http://schemas.microsoft.com/sharepoint/v3/contenttype/forms"/>
  </ds:schemaRefs>
</ds:datastoreItem>
</file>

<file path=customXml/itemProps2.xml><?xml version="1.0" encoding="utf-8"?>
<ds:datastoreItem xmlns:ds="http://schemas.openxmlformats.org/officeDocument/2006/customXml" ds:itemID="{4C4513BB-34CB-4276-AD6E-0DF7E1CDCDAA}">
  <ds:schemaRefs>
    <ds:schemaRef ds:uri="8c9fa7da-1c7d-43c5-86eb-243d10e91c17"/>
    <ds:schemaRef ds:uri="feb129d2-ac20-4661-8022-c81b6a0f72a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8CB4F7A-5747-48AB-B797-E6AB3ACDF327}">
  <ds:schemaRefs>
    <ds:schemaRef ds:uri="feb129d2-ac20-4661-8022-c81b6a0f72ab"/>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8c9fa7da-1c7d-43c5-86eb-243d10e91c1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580</TotalTime>
  <Words>4109</Words>
  <Application>Microsoft Office PowerPoint</Application>
  <PresentationFormat>Širokoúhlá obrazovka</PresentationFormat>
  <Paragraphs>304</Paragraphs>
  <Slides>32</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32</vt:i4>
      </vt:variant>
    </vt:vector>
  </HeadingPairs>
  <TitlesOfParts>
    <vt:vector size="40" baseType="lpstr">
      <vt:lpstr>Arial</vt:lpstr>
      <vt:lpstr>Calibri</vt:lpstr>
      <vt:lpstr>Calibri Light</vt:lpstr>
      <vt:lpstr>Symbol</vt:lpstr>
      <vt:lpstr>Symbol,Sans-Serif</vt:lpstr>
      <vt:lpstr>Times New Roman</vt:lpstr>
      <vt:lpstr>Wingdings</vt:lpstr>
      <vt:lpstr>Vlastní návrh</vt:lpstr>
      <vt:lpstr>Přijímací řízení ve školním roce 2023/2024</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Podání přihlášky do prvního kola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Obory vzdělání s talentovými zkouškami (TZ) </vt:lpstr>
      <vt:lpstr>Obory vzdělání s talentovými zkouškami (TZ) </vt:lpstr>
      <vt:lpstr>OBORY VZDĚLÁNÍ S TALENTOVÝMI ZKOUŠKAMI (TZ)  </vt:lpstr>
      <vt:lpstr>OPRAVNÉ PROSTŘEDKY      </vt:lpstr>
      <vt:lpstr>druhé kolo      </vt:lpstr>
      <vt:lpstr>třetí a další kola      </vt:lpstr>
      <vt:lpstr>třetí a další kola      </vt:lpstr>
      <vt:lpstr>Časový harmonogramu pro první kolo přijímacího řízení ve školním roce 2023/2024       </vt:lpstr>
      <vt:lpstr>Časový harmonogramu pro druhé kolo přijímacího řízení ve školním roce 2023/2024       </vt:lpstr>
      <vt:lpstr>další události       </vt:lpstr>
    </vt:vector>
  </TitlesOfParts>
  <Company>Ministerstvo školství, mládeže a tělovýchovy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Změny financování regionálního školství</dc:title>
  <dc:creator>Matušková Zuzana</dc:creator>
  <cp:lastModifiedBy>Lucie</cp:lastModifiedBy>
  <cp:revision>80</cp:revision>
  <cp:lastPrinted>2023-05-09T10:17:17Z</cp:lastPrinted>
  <dcterms:created xsi:type="dcterms:W3CDTF">2019-01-09T13:02:45Z</dcterms:created>
  <dcterms:modified xsi:type="dcterms:W3CDTF">2024-01-09T14:21:18Z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0x0101002D3F84E31384BD4DA8D02809765A89D9</vt:lpwstr>
  </property>
</Properties>
</file>