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82" r:id="rId4"/>
    <p:sldId id="284" r:id="rId5"/>
    <p:sldId id="285" r:id="rId6"/>
    <p:sldId id="262" r:id="rId7"/>
    <p:sldId id="289" r:id="rId8"/>
    <p:sldId id="290" r:id="rId9"/>
    <p:sldId id="291" r:id="rId10"/>
    <p:sldId id="263" r:id="rId11"/>
    <p:sldId id="267" r:id="rId12"/>
    <p:sldId id="266" r:id="rId13"/>
    <p:sldId id="292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7" r:id="rId23"/>
    <p:sldId id="288" r:id="rId24"/>
    <p:sldId id="286" r:id="rId25"/>
    <p:sldId id="279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7" Type="http://schemas.openxmlformats.org/officeDocument/2006/relationships/hyperlink" Target="https://prijimacky.cermat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</a:t>
            </a:r>
            <a:r>
              <a:rPr lang="cs-CZ" dirty="0" smtClean="0"/>
              <a:t>2021/2022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</a:t>
            </a:r>
            <a:r>
              <a:rPr lang="cs-CZ" i="1" dirty="0" smtClean="0"/>
              <a:t>uvede uchazeč </a:t>
            </a:r>
            <a:r>
              <a:rPr lang="cs-CZ" i="1" dirty="0"/>
              <a:t>v přihlášce na prvním místě, </a:t>
            </a:r>
            <a:r>
              <a:rPr lang="cs-CZ" i="1" dirty="0" smtClean="0"/>
              <a:t>bude </a:t>
            </a:r>
            <a:r>
              <a:rPr lang="cs-CZ" i="1" dirty="0"/>
              <a:t>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</a:t>
            </a:r>
            <a:r>
              <a:rPr lang="cs-CZ" i="1" dirty="0" smtClean="0"/>
              <a:t>žák vybere </a:t>
            </a:r>
            <a:r>
              <a:rPr lang="cs-CZ" i="1" dirty="0"/>
              <a:t>a </a:t>
            </a:r>
            <a:r>
              <a:rPr lang="cs-CZ" i="1" dirty="0" smtClean="0"/>
              <a:t>napíše </a:t>
            </a:r>
            <a:r>
              <a:rPr lang="cs-CZ" i="1" dirty="0"/>
              <a:t>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7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jednotné přijímací zkoušky pro maturitní obory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636912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/>
              <a:t>t</a:t>
            </a:r>
            <a:r>
              <a:rPr lang="cs-CZ" sz="2400" b="1" dirty="0" smtClean="0"/>
              <a:t>ermín 	</a:t>
            </a:r>
            <a:r>
              <a:rPr lang="cs-CZ" sz="2400" b="1" dirty="0" smtClean="0">
                <a:solidFill>
                  <a:srgbClr val="FF0000"/>
                </a:solidFill>
              </a:rPr>
              <a:t>12.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2022 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19.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2022 </a:t>
            </a:r>
            <a:r>
              <a:rPr lang="cs-CZ" sz="2400" b="1" dirty="0" smtClean="0"/>
              <a:t>– pro obory šestiletých a osmiletých gymnázií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8853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termín 	</a:t>
            </a:r>
            <a:r>
              <a:rPr lang="cs-CZ" sz="2400" b="1" dirty="0" smtClean="0">
                <a:solidFill>
                  <a:srgbClr val="FF0000"/>
                </a:solidFill>
              </a:rPr>
              <a:t>13.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2022</a:t>
            </a:r>
            <a:r>
              <a:rPr lang="cs-CZ" sz="2400" b="1" dirty="0" smtClean="0"/>
              <a:t>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20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2022 </a:t>
            </a:r>
            <a:r>
              <a:rPr lang="cs-CZ" sz="2400" b="1" dirty="0" smtClean="0"/>
              <a:t>– pro obory šestiletých a osmiletých gymnázií</a:t>
            </a:r>
          </a:p>
        </p:txBody>
      </p:sp>
    </p:spTree>
    <p:extLst>
      <p:ext uri="{BB962C8B-B14F-4D97-AF65-F5344CB8AC3E}">
        <p14:creationId xmlns:p14="http://schemas.microsoft.com/office/powerpoint/2010/main" val="493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10. </a:t>
            </a:r>
            <a:r>
              <a:rPr lang="cs-CZ" sz="4800" b="1" dirty="0"/>
              <a:t>5. a </a:t>
            </a:r>
            <a:r>
              <a:rPr lang="cs-CZ" sz="4800" b="1" dirty="0" smtClean="0"/>
              <a:t>11. </a:t>
            </a:r>
            <a:r>
              <a:rPr lang="cs-CZ" sz="4800" b="1" dirty="0"/>
              <a:t>5. </a:t>
            </a:r>
            <a:r>
              <a:rPr lang="cs-CZ" sz="4800" b="1" dirty="0" smtClean="0"/>
              <a:t>2022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28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Přijímací zkoušky v prvním kole </a:t>
            </a:r>
            <a:r>
              <a:rPr lang="cs-CZ" dirty="0" smtClean="0"/>
              <a:t>přijímacího řízení se pro obory vzdělání </a:t>
            </a:r>
            <a:r>
              <a:rPr lang="cs-CZ" dirty="0" smtClean="0">
                <a:solidFill>
                  <a:srgbClr val="FF0000"/>
                </a:solidFill>
              </a:rPr>
              <a:t>s maturitní zkouškou </a:t>
            </a:r>
            <a:r>
              <a:rPr lang="cs-CZ" dirty="0" smtClean="0"/>
              <a:t>konají v pracovních dnech </a:t>
            </a:r>
            <a:r>
              <a:rPr lang="cs-CZ" dirty="0" smtClean="0">
                <a:solidFill>
                  <a:srgbClr val="FF0000"/>
                </a:solidFill>
              </a:rPr>
              <a:t>od 14. 4. do 28. 4. </a:t>
            </a:r>
            <a:r>
              <a:rPr lang="cs-CZ" dirty="0" smtClean="0">
                <a:solidFill>
                  <a:srgbClr val="FF0000"/>
                </a:solidFill>
              </a:rPr>
              <a:t>2022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>
                <a:solidFill>
                  <a:srgbClr val="0070C0"/>
                </a:solidFill>
              </a:rPr>
              <a:t>ostatní obory od 22. 4. do 30. 4. </a:t>
            </a:r>
            <a:r>
              <a:rPr lang="cs-CZ" dirty="0" smtClean="0">
                <a:solidFill>
                  <a:srgbClr val="0070C0"/>
                </a:solidFill>
              </a:rPr>
              <a:t>2022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Talentové zkoušky 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FF0000"/>
                </a:solidFill>
              </a:rPr>
              <a:t>od 2. 1. do 15. 1. </a:t>
            </a:r>
            <a:r>
              <a:rPr lang="cs-CZ" dirty="0" smtClean="0">
                <a:solidFill>
                  <a:srgbClr val="FF0000"/>
                </a:solidFill>
              </a:rPr>
              <a:t>2022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talentové zkoušky pro sportovní gymnázia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0070C0"/>
                </a:solidFill>
              </a:rPr>
              <a:t>od 2. 1. do 15. 2. </a:t>
            </a:r>
            <a:r>
              <a:rPr lang="cs-CZ" dirty="0" smtClean="0">
                <a:solidFill>
                  <a:srgbClr val="0070C0"/>
                </a:solidFill>
              </a:rPr>
              <a:t>2022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84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</a:t>
            </a:r>
            <a:r>
              <a:rPr lang="cs-CZ" dirty="0" smtClean="0"/>
              <a:t>, </a:t>
            </a:r>
            <a:r>
              <a:rPr lang="cs-CZ" dirty="0"/>
              <a:t>z čeho, </a:t>
            </a:r>
            <a:r>
              <a:rPr lang="cs-CZ" dirty="0" smtClean="0"/>
              <a:t>jak </a:t>
            </a:r>
            <a:r>
              <a:rPr lang="cs-CZ" dirty="0"/>
              <a:t>se budou jednotlivá kritéria hodnotit, rozhoduje ředitel střední školy. </a:t>
            </a:r>
          </a:p>
          <a:p>
            <a:r>
              <a:rPr lang="cs-CZ" dirty="0"/>
              <a:t>S kritérii a způsobem bodového hodnocení se </a:t>
            </a:r>
            <a:r>
              <a:rPr lang="cs-CZ" dirty="0" smtClean="0"/>
              <a:t>lze seznámit na </a:t>
            </a:r>
            <a:r>
              <a:rPr lang="cs-CZ" dirty="0"/>
              <a:t>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</a:t>
            </a:r>
            <a:r>
              <a:rPr lang="cs-CZ" b="1" dirty="0" smtClean="0"/>
              <a:t>2021</a:t>
            </a:r>
            <a:r>
              <a:rPr lang="cs-CZ" dirty="0" smtClean="0"/>
              <a:t> </a:t>
            </a:r>
            <a:r>
              <a:rPr lang="cs-CZ" dirty="0"/>
              <a:t>pro obory s talentovou zkouškou a umělecké obory v konzervatořích, </a:t>
            </a:r>
          </a:p>
          <a:p>
            <a:pPr lvl="0"/>
            <a:r>
              <a:rPr lang="cs-CZ" b="1" dirty="0"/>
              <a:t>do 31. ledna </a:t>
            </a:r>
            <a:r>
              <a:rPr lang="cs-CZ" b="1" dirty="0" smtClean="0"/>
              <a:t>2022</a:t>
            </a:r>
            <a:r>
              <a:rPr lang="cs-CZ" dirty="0" smtClean="0"/>
              <a:t> </a:t>
            </a:r>
            <a:r>
              <a:rPr lang="cs-CZ" dirty="0"/>
              <a:t>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8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9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</a:t>
            </a:r>
            <a:r>
              <a:rPr lang="cs-CZ" i="1" dirty="0" smtClean="0"/>
              <a:t>žák přihlásí </a:t>
            </a:r>
            <a:r>
              <a:rPr lang="cs-CZ" i="1" dirty="0"/>
              <a:t>do dvou maturitních oborů a jednotnou zkoušku tak </a:t>
            </a:r>
            <a:r>
              <a:rPr lang="cs-CZ" i="1" dirty="0" smtClean="0"/>
              <a:t>vykoná </a:t>
            </a:r>
            <a:r>
              <a:rPr lang="cs-CZ" i="1" dirty="0"/>
              <a:t>dvakrát, vždy </a:t>
            </a:r>
            <a:r>
              <a:rPr lang="cs-CZ" i="1" dirty="0" smtClean="0"/>
              <a:t>se </a:t>
            </a:r>
            <a:r>
              <a:rPr lang="cs-CZ" i="1" dirty="0"/>
              <a:t>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4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ředitel školy získá centrálně vyhodnocené výsledky jednotných testů, nejpozději do </a:t>
            </a:r>
            <a:r>
              <a:rPr lang="cs-CZ" b="1" dirty="0"/>
              <a:t>2 pracovních dnů </a:t>
            </a:r>
            <a:r>
              <a:rPr lang="cs-CZ" dirty="0"/>
              <a:t>ukončí celkové hodnocení uchazečů a neprodleně jej oznámí.</a:t>
            </a:r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</a:t>
            </a:r>
            <a:r>
              <a:rPr lang="cs-CZ" dirty="0" smtClean="0"/>
              <a:t>dostane </a:t>
            </a:r>
            <a:r>
              <a:rPr lang="cs-CZ" dirty="0"/>
              <a:t>pouze </a:t>
            </a:r>
            <a:r>
              <a:rPr lang="cs-CZ" dirty="0" smtClean="0"/>
              <a:t>žák </a:t>
            </a:r>
            <a:r>
              <a:rPr lang="cs-CZ" b="1" dirty="0" smtClean="0"/>
              <a:t>nepřijatý</a:t>
            </a:r>
            <a:r>
              <a:rPr lang="cs-CZ" dirty="0" smtClean="0"/>
              <a:t>. </a:t>
            </a:r>
            <a:r>
              <a:rPr lang="cs-CZ" dirty="0"/>
              <a:t>Ještě je ale ve hře </a:t>
            </a:r>
            <a:r>
              <a:rPr lang="cs-CZ" dirty="0" smtClean="0"/>
              <a:t>druhý </a:t>
            </a:r>
            <a:r>
              <a:rPr lang="cs-CZ" dirty="0"/>
              <a:t>výběr. Kdyby nevyšel ani ten, </a:t>
            </a:r>
            <a:r>
              <a:rPr lang="cs-CZ" dirty="0" smtClean="0"/>
              <a:t>žák může zkusit druhé kolo </a:t>
            </a:r>
            <a:r>
              <a:rPr lang="cs-CZ" dirty="0"/>
              <a:t>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7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</a:t>
            </a:r>
            <a:r>
              <a:rPr lang="cs-CZ" dirty="0" smtClean="0"/>
              <a:t>ředitel SŠ nesděluje </a:t>
            </a:r>
            <a:r>
              <a:rPr lang="cs-CZ" dirty="0"/>
              <a:t>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</a:t>
            </a:r>
            <a:r>
              <a:rPr lang="cs-CZ" dirty="0" smtClean="0"/>
              <a:t>žák uspěje na </a:t>
            </a:r>
            <a:r>
              <a:rPr lang="cs-CZ" dirty="0"/>
              <a:t>obou školách, je na </a:t>
            </a:r>
            <a:r>
              <a:rPr lang="cs-CZ" dirty="0" smtClean="0"/>
              <a:t>něm, </a:t>
            </a:r>
            <a:r>
              <a:rPr lang="cs-CZ" dirty="0"/>
              <a:t>kterou si </a:t>
            </a:r>
            <a:r>
              <a:rPr lang="cs-CZ" dirty="0" smtClean="0"/>
              <a:t>vybere.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5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</a:t>
            </a:r>
            <a:r>
              <a:rPr lang="cs-CZ" dirty="0" smtClean="0"/>
              <a:t>žák potvrdí </a:t>
            </a:r>
            <a:r>
              <a:rPr lang="cs-CZ" dirty="0"/>
              <a:t>tak, že řediteli střední školy </a:t>
            </a:r>
            <a:r>
              <a:rPr lang="cs-CZ" b="1" dirty="0" smtClean="0"/>
              <a:t>odevzdá </a:t>
            </a:r>
            <a:r>
              <a:rPr lang="cs-CZ" b="1" dirty="0"/>
              <a:t>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</a:t>
            </a:r>
            <a:r>
              <a:rPr lang="cs-CZ" dirty="0" smtClean="0"/>
              <a:t>nepředá, vzdává </a:t>
            </a:r>
            <a:r>
              <a:rPr lang="cs-CZ" dirty="0"/>
              <a:t>se svého práva přijetí, např. </a:t>
            </a:r>
            <a:r>
              <a:rPr lang="cs-CZ" dirty="0" smtClean="0"/>
              <a:t>nastupuje </a:t>
            </a:r>
            <a:r>
              <a:rPr lang="cs-CZ" dirty="0"/>
              <a:t>do druhé školy a lístek </a:t>
            </a:r>
            <a:r>
              <a:rPr lang="cs-CZ" dirty="0" smtClean="0"/>
              <a:t>odevzdal </a:t>
            </a:r>
            <a:r>
              <a:rPr lang="cs-CZ" dirty="0"/>
              <a:t>tam. </a:t>
            </a:r>
          </a:p>
        </p:txBody>
      </p:sp>
    </p:spTree>
    <p:extLst>
      <p:ext uri="{BB962C8B-B14F-4D97-AF65-F5344CB8AC3E}">
        <p14:creationId xmlns:p14="http://schemas.microsoft.com/office/powerpoint/2010/main" val="132241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/>
          <a:lstStyle/>
          <a:p>
            <a:r>
              <a:rPr lang="cs-CZ" dirty="0" smtClean="0"/>
              <a:t>Domů žák obdrží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přihlášek</a:t>
            </a:r>
            <a:r>
              <a:rPr lang="cs-CZ" b="1" dirty="0"/>
              <a:t> </a:t>
            </a:r>
            <a:r>
              <a:rPr lang="cs-CZ" dirty="0" smtClean="0"/>
              <a:t>na přelomu ledna a února. </a:t>
            </a:r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známky z 8. r., 1. i 2. pol., a 1. pol. 9. r.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</a:t>
            </a:r>
            <a:r>
              <a:rPr lang="cs-CZ" dirty="0" smtClean="0"/>
              <a:t>dostane </a:t>
            </a:r>
            <a:r>
              <a:rPr lang="cs-CZ" dirty="0"/>
              <a:t>ve své základní škole </a:t>
            </a:r>
            <a:r>
              <a:rPr lang="cs-CZ" dirty="0" smtClean="0"/>
              <a:t>zákonný zástupce žáka </a:t>
            </a:r>
            <a:r>
              <a:rPr lang="cs-CZ" dirty="0" smtClean="0">
                <a:solidFill>
                  <a:srgbClr val="FF0000"/>
                </a:solidFill>
              </a:rPr>
              <a:t>nejpozději </a:t>
            </a:r>
            <a:r>
              <a:rPr lang="cs-CZ" dirty="0">
                <a:solidFill>
                  <a:srgbClr val="FF0000"/>
                </a:solidFill>
              </a:rPr>
              <a:t>do 15. </a:t>
            </a:r>
            <a:r>
              <a:rPr lang="cs-CZ" dirty="0" smtClean="0">
                <a:solidFill>
                  <a:srgbClr val="FF0000"/>
                </a:solidFill>
              </a:rPr>
              <a:t>března</a:t>
            </a:r>
            <a:r>
              <a:rPr lang="cs-CZ" dirty="0" smtClean="0"/>
              <a:t> proti podpisu. </a:t>
            </a:r>
            <a:endParaRPr lang="cs-CZ" dirty="0"/>
          </a:p>
          <a:p>
            <a:r>
              <a:rPr lang="cs-CZ" dirty="0" smtClean="0"/>
              <a:t>Platný </a:t>
            </a:r>
            <a:r>
              <a:rPr lang="cs-CZ" dirty="0"/>
              <a:t>je pouze originál tiskopisu s příslušnými znaky. Při jeho ztrátě nebo poškození </a:t>
            </a:r>
            <a:r>
              <a:rPr lang="cs-CZ" dirty="0" smtClean="0"/>
              <a:t>musí zákonný zástupce </a:t>
            </a:r>
            <a:r>
              <a:rPr lang="cs-CZ" dirty="0"/>
              <a:t>požádat o </a:t>
            </a:r>
            <a:r>
              <a:rPr lang="cs-CZ" b="1" dirty="0"/>
              <a:t>vydání </a:t>
            </a:r>
            <a:r>
              <a:rPr lang="cs-CZ" b="1" dirty="0" smtClean="0"/>
              <a:t>duplikátu</a:t>
            </a:r>
            <a:r>
              <a:rPr lang="cs-CZ" dirty="0"/>
              <a:t> </a:t>
            </a:r>
            <a:r>
              <a:rPr lang="cs-CZ" dirty="0" smtClean="0"/>
              <a:t>na základě čestného prohlášení.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7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5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</a:t>
            </a:r>
            <a:endParaRPr lang="cs-CZ" i="1" dirty="0" smtClean="0"/>
          </a:p>
          <a:p>
            <a:r>
              <a:rPr lang="cs-CZ" i="1" dirty="0" smtClean="0"/>
              <a:t>Brzy </a:t>
            </a:r>
            <a:r>
              <a:rPr lang="cs-CZ" i="1" dirty="0"/>
              <a:t>přijde druhá šance - druhé kolo přijímaček. </a:t>
            </a:r>
            <a:endParaRPr lang="cs-CZ" i="1" dirty="0" smtClean="0"/>
          </a:p>
          <a:p>
            <a:r>
              <a:rPr lang="cs-CZ" i="1" dirty="0" smtClean="0"/>
              <a:t>Jestli má žák odůvodněné </a:t>
            </a:r>
            <a:r>
              <a:rPr lang="cs-CZ" i="1" dirty="0"/>
              <a:t>pochybnosti o svém nepřijetí, </a:t>
            </a:r>
            <a:r>
              <a:rPr lang="cs-CZ" i="1" dirty="0" smtClean="0"/>
              <a:t>může </a:t>
            </a:r>
            <a:r>
              <a:rPr lang="cs-CZ" i="1" dirty="0"/>
              <a:t>se proti rozhodnutí </a:t>
            </a:r>
            <a:r>
              <a:rPr lang="cs-CZ" i="1" dirty="0" smtClean="0"/>
              <a:t>prostřednictvím svého zákonného zástupce písemně </a:t>
            </a:r>
            <a:r>
              <a:rPr lang="cs-CZ" i="1" dirty="0"/>
              <a:t>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716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</a:t>
            </a:r>
            <a:r>
              <a:rPr lang="cs-CZ" dirty="0" smtClean="0"/>
              <a:t>neprojde žák přijímačkami </a:t>
            </a:r>
            <a:r>
              <a:rPr lang="cs-CZ" dirty="0"/>
              <a:t>a </a:t>
            </a:r>
            <a:r>
              <a:rPr lang="cs-CZ" b="1" dirty="0"/>
              <a:t>škola </a:t>
            </a:r>
            <a:r>
              <a:rPr lang="cs-CZ" b="1" dirty="0" smtClean="0"/>
              <a:t>ho nepřijme ke </a:t>
            </a:r>
            <a:r>
              <a:rPr lang="cs-CZ" b="1" dirty="0"/>
              <a:t>studiu</a:t>
            </a:r>
            <a:r>
              <a:rPr lang="cs-CZ" dirty="0"/>
              <a:t>, </a:t>
            </a:r>
            <a:r>
              <a:rPr lang="cs-CZ" b="1" dirty="0" smtClean="0"/>
              <a:t>obdrží </a:t>
            </a:r>
            <a:r>
              <a:rPr lang="cs-CZ" b="1" dirty="0"/>
              <a:t>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 smtClean="0"/>
              <a:t>Vybírejte </a:t>
            </a:r>
            <a:r>
              <a:rPr lang="cs-CZ" dirty="0"/>
              <a:t>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174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Mělo by obsahovat:</a:t>
            </a:r>
          </a:p>
          <a:p>
            <a:r>
              <a:rPr lang="cs-CZ" dirty="0" smtClean="0"/>
              <a:t>Označení správního orgánu, jemuž je určeno</a:t>
            </a:r>
          </a:p>
          <a:p>
            <a:r>
              <a:rPr lang="cs-CZ" dirty="0" smtClean="0"/>
              <a:t>Jméno, příjmení, datum a místo narození a adresu trvalého bydliště uchazeče</a:t>
            </a:r>
          </a:p>
          <a:p>
            <a:r>
              <a:rPr lang="cs-CZ" dirty="0" smtClean="0"/>
              <a:t>Název školy, kód a název oboru vzdělání, formu vzdělání</a:t>
            </a:r>
          </a:p>
          <a:p>
            <a:r>
              <a:rPr lang="cs-CZ" dirty="0" smtClean="0"/>
              <a:t>Důvod nepřijetí uvedený ředitelem školy</a:t>
            </a:r>
          </a:p>
          <a:p>
            <a:r>
              <a:rPr lang="cs-CZ" dirty="0" smtClean="0"/>
              <a:t>Důvody odvolání</a:t>
            </a:r>
          </a:p>
          <a:p>
            <a:r>
              <a:rPr lang="cs-CZ" dirty="0" smtClean="0"/>
              <a:t>Jméno, příjmení a adresu trvalého bydliště zákonného zástupce nezletilého uchazeče, popř. jinou adresu pro doručování</a:t>
            </a:r>
          </a:p>
          <a:p>
            <a:r>
              <a:rPr lang="cs-CZ" dirty="0" smtClean="0"/>
              <a:t>Datum a podpis nezletilého uchazeče a jeho </a:t>
            </a:r>
            <a:r>
              <a:rPr lang="cs-CZ" smtClean="0"/>
              <a:t>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38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</a:t>
            </a:r>
            <a:r>
              <a:rPr lang="cs-CZ" dirty="0" smtClean="0"/>
              <a:t>může žák </a:t>
            </a:r>
            <a:r>
              <a:rPr lang="cs-CZ" dirty="0"/>
              <a:t>ve druhém kole </a:t>
            </a:r>
            <a:r>
              <a:rPr lang="cs-CZ" dirty="0" smtClean="0"/>
              <a:t>přihlásit, </a:t>
            </a:r>
            <a:r>
              <a:rPr lang="cs-CZ" dirty="0"/>
              <a:t>a termínech pro zkoušku s informací, z čeho se budou skládat, </a:t>
            </a:r>
            <a:r>
              <a:rPr lang="cs-CZ" dirty="0" smtClean="0"/>
              <a:t>najdete: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</a:t>
            </a:r>
            <a:endParaRPr lang="cs-CZ" dirty="0" smtClean="0"/>
          </a:p>
          <a:p>
            <a:pPr fontAlgn="base"/>
            <a:r>
              <a:rPr lang="cs-CZ" b="1" dirty="0" smtClean="0"/>
              <a:t>na </a:t>
            </a:r>
            <a:r>
              <a:rPr lang="cs-CZ" b="1" dirty="0"/>
              <a:t>školních webových stránkách jednotlivých středních škol </a:t>
            </a:r>
            <a:r>
              <a:rPr lang="cs-CZ" dirty="0"/>
              <a:t>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75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</a:t>
            </a:r>
            <a:r>
              <a:rPr lang="cs-CZ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www.budoucnostprofesi.cz</a:t>
            </a:r>
            <a:endParaRPr lang="cs-CZ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7"/>
              </a:rPr>
              <a:t>https://</a:t>
            </a:r>
            <a:r>
              <a:rPr lang="cs-CZ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7"/>
              </a:rPr>
              <a:t>prijimacky.cermat.cz</a:t>
            </a:r>
            <a:r>
              <a:rPr lang="cs-CZ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7"/>
              </a:rPr>
              <a:t>/</a:t>
            </a:r>
            <a:endParaRPr lang="cs-CZ" b="1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</a:t>
            </a:r>
            <a:r>
              <a:rPr lang="cs-CZ" sz="2800" dirty="0">
                <a:solidFill>
                  <a:srgbClr val="FF0000"/>
                </a:solidFill>
              </a:rPr>
              <a:t>doporučení PPP</a:t>
            </a:r>
            <a:r>
              <a:rPr lang="cs-CZ" sz="2800" dirty="0"/>
              <a:t>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 </a:t>
            </a:r>
            <a:r>
              <a:rPr lang="cs-CZ" sz="2800" b="1" dirty="0">
                <a:solidFill>
                  <a:srgbClr val="FF0000"/>
                </a:solidFill>
              </a:rPr>
              <a:t>osobně nebo poštou </a:t>
            </a:r>
            <a:r>
              <a:rPr lang="cs-CZ" sz="2800" b="1" dirty="0" smtClean="0">
                <a:solidFill>
                  <a:srgbClr val="FF0000"/>
                </a:solidFill>
              </a:rPr>
              <a:t>žák na </a:t>
            </a:r>
            <a:r>
              <a:rPr lang="cs-CZ" sz="2800" b="1" dirty="0">
                <a:solidFill>
                  <a:srgbClr val="FF0000"/>
                </a:solidFill>
              </a:rPr>
              <a:t>daných </a:t>
            </a:r>
            <a:r>
              <a:rPr lang="cs-CZ" sz="2800" b="1" dirty="0" smtClean="0">
                <a:solidFill>
                  <a:srgbClr val="FF0000"/>
                </a:solidFill>
              </a:rPr>
              <a:t>SŠ do  </a:t>
            </a:r>
            <a:r>
              <a:rPr lang="cs-CZ" sz="2800" b="1" dirty="0" smtClean="0">
                <a:solidFill>
                  <a:srgbClr val="FF0000"/>
                </a:solidFill>
              </a:rPr>
              <a:t>1. </a:t>
            </a:r>
            <a:r>
              <a:rPr lang="cs-CZ" sz="2800" b="1" dirty="0" smtClean="0">
                <a:solidFill>
                  <a:srgbClr val="FF0000"/>
                </a:solidFill>
              </a:rPr>
              <a:t>března </a:t>
            </a:r>
            <a:r>
              <a:rPr lang="cs-CZ" sz="2800" b="1" dirty="0" smtClean="0">
                <a:solidFill>
                  <a:srgbClr val="FF0000"/>
                </a:solidFill>
              </a:rPr>
              <a:t>2022.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39248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</a:t>
            </a:r>
            <a:r>
              <a:rPr lang="cs-CZ" sz="2400" b="1" dirty="0" smtClean="0">
                <a:solidFill>
                  <a:srgbClr val="FF0000"/>
                </a:solidFill>
              </a:rPr>
              <a:t>30</a:t>
            </a:r>
            <a:r>
              <a:rPr lang="cs-CZ" sz="2400" b="1" dirty="0" smtClean="0">
                <a:solidFill>
                  <a:srgbClr val="FF0000"/>
                </a:solidFill>
              </a:rPr>
              <a:t>. 11</a:t>
            </a:r>
            <a:r>
              <a:rPr lang="cs-CZ" sz="2400" dirty="0" smtClean="0">
                <a:solidFill>
                  <a:srgbClr val="FF0000"/>
                </a:solidFill>
              </a:rPr>
              <a:t>. 2021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>
                <a:solidFill>
                  <a:srgbClr val="FF0000"/>
                </a:solidFill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2. </a:t>
            </a:r>
            <a:r>
              <a:rPr lang="cs-CZ" sz="2400" b="1" dirty="0" smtClean="0">
                <a:solidFill>
                  <a:srgbClr val="FF0000"/>
                </a:solidFill>
              </a:rPr>
              <a:t>2022!!!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1.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3.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2022!!! </a:t>
            </a:r>
            <a:r>
              <a:rPr lang="cs-CZ" sz="2400" b="1" dirty="0" smtClean="0">
                <a:effectLst/>
              </a:rPr>
              <a:t>– odevzdání přihlášky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</a:t>
            </a:r>
            <a:r>
              <a:rPr lang="cs-CZ" dirty="0" smtClean="0"/>
              <a:t>projde </a:t>
            </a:r>
            <a:r>
              <a:rPr lang="cs-CZ" dirty="0"/>
              <a:t>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</a:t>
            </a:r>
            <a:r>
              <a:rPr lang="cs-CZ" dirty="0" smtClean="0"/>
              <a:t>dříve od 2. 1. do 15. 2. </a:t>
            </a:r>
            <a:r>
              <a:rPr lang="cs-CZ" dirty="0" smtClean="0"/>
              <a:t>2022, </a:t>
            </a:r>
            <a:r>
              <a:rPr lang="cs-CZ" dirty="0"/>
              <a:t>ale jednotná zkouška se koná v dubnu.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pro 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</a:t>
            </a:r>
            <a:r>
              <a:rPr lang="cs-CZ" dirty="0" smtClean="0"/>
              <a:t>žák hlásí </a:t>
            </a:r>
            <a:r>
              <a:rPr lang="cs-CZ" dirty="0"/>
              <a:t>do maturitního oboru, </a:t>
            </a:r>
            <a:r>
              <a:rPr lang="cs-CZ" dirty="0" smtClean="0"/>
              <a:t>musí </a:t>
            </a:r>
            <a:r>
              <a:rPr lang="cs-CZ" dirty="0"/>
              <a:t>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 smtClean="0"/>
              <a:t>V případě maturitního </a:t>
            </a:r>
            <a:r>
              <a:rPr lang="cs-CZ" b="1" dirty="0" smtClean="0"/>
              <a:t>oboru </a:t>
            </a:r>
            <a:r>
              <a:rPr lang="cs-CZ" b="1" dirty="0"/>
              <a:t>s talentovou zkouškou </a:t>
            </a:r>
            <a:r>
              <a:rPr lang="cs-CZ" dirty="0"/>
              <a:t>ze skupiny oborů 82 nebo </a:t>
            </a:r>
            <a:r>
              <a:rPr lang="cs-CZ" dirty="0" smtClean="0"/>
              <a:t>uměleckého oboru </a:t>
            </a:r>
            <a:r>
              <a:rPr lang="cs-CZ" dirty="0"/>
              <a:t>v </a:t>
            </a:r>
            <a:r>
              <a:rPr lang="cs-CZ" dirty="0" smtClean="0"/>
              <a:t>konzervatoři se jednotná </a:t>
            </a:r>
            <a:r>
              <a:rPr lang="cs-CZ" dirty="0"/>
              <a:t>zkouška </a:t>
            </a:r>
            <a:r>
              <a:rPr lang="cs-CZ" dirty="0" smtClean="0"/>
              <a:t>nekoná.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Gymnázium </a:t>
            </a:r>
            <a:r>
              <a:rPr lang="cs-CZ" b="1" dirty="0"/>
              <a:t>se sportovní </a:t>
            </a:r>
            <a:r>
              <a:rPr lang="cs-CZ" b="1" dirty="0" smtClean="0"/>
              <a:t>přípravou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</a:t>
            </a:r>
            <a:r>
              <a:rPr lang="cs-CZ" dirty="0" smtClean="0"/>
              <a:t>však žák musí </a:t>
            </a:r>
            <a:r>
              <a:rPr lang="cs-CZ" dirty="0"/>
              <a:t>projít. </a:t>
            </a:r>
          </a:p>
          <a:p>
            <a:pPr lvl="0"/>
            <a:r>
              <a:rPr lang="cs-CZ" b="1" dirty="0"/>
              <a:t>Výhoda jednotných zkoušek</a:t>
            </a:r>
            <a:r>
              <a:rPr lang="cs-CZ" dirty="0"/>
              <a:t>: když </a:t>
            </a:r>
            <a:r>
              <a:rPr lang="cs-CZ" dirty="0" smtClean="0"/>
              <a:t>žák využije </a:t>
            </a:r>
            <a:r>
              <a:rPr lang="cs-CZ" dirty="0"/>
              <a:t>možnosti podat dvě </a:t>
            </a:r>
            <a:r>
              <a:rPr lang="cs-CZ" dirty="0" smtClean="0"/>
              <a:t>přihlášky, </a:t>
            </a:r>
            <a:r>
              <a:rPr lang="cs-CZ" dirty="0"/>
              <a:t>zkoušku </a:t>
            </a:r>
            <a:r>
              <a:rPr lang="cs-CZ" dirty="0" smtClean="0"/>
              <a:t>vykoná </a:t>
            </a:r>
            <a:r>
              <a:rPr lang="cs-CZ" dirty="0"/>
              <a:t>dvakrát, </a:t>
            </a:r>
            <a:r>
              <a:rPr lang="cs-CZ" b="1" dirty="0"/>
              <a:t>do hodnocení se </a:t>
            </a:r>
            <a:r>
              <a:rPr lang="cs-CZ" b="1" dirty="0" smtClean="0"/>
              <a:t>vždy </a:t>
            </a:r>
            <a:r>
              <a:rPr lang="cs-CZ" b="1" dirty="0"/>
              <a:t>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06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</a:t>
            </a:r>
            <a:r>
              <a:rPr lang="cs-CZ" dirty="0" smtClean="0"/>
              <a:t>by žák vykonával </a:t>
            </a:r>
            <a:r>
              <a:rPr lang="cs-CZ" dirty="0"/>
              <a:t>zkoušky ve dvou dnech, lépe řečeno možná i ve čtyřech, když se </a:t>
            </a:r>
            <a:r>
              <a:rPr lang="cs-CZ" dirty="0" smtClean="0"/>
              <a:t>přihlásí </a:t>
            </a:r>
            <a:r>
              <a:rPr lang="cs-CZ" dirty="0"/>
              <a:t>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</a:t>
            </a:r>
            <a:r>
              <a:rPr lang="cs-CZ" dirty="0" smtClean="0"/>
              <a:t>každého  oboru</a:t>
            </a:r>
            <a:r>
              <a:rPr lang="cs-CZ" dirty="0"/>
              <a:t>, </a:t>
            </a:r>
            <a:r>
              <a:rPr lang="cs-CZ" dirty="0" smtClean="0"/>
              <a:t>lze najít </a:t>
            </a:r>
            <a:r>
              <a:rPr lang="cs-CZ" dirty="0"/>
              <a:t>v sekci Kam na </a:t>
            </a:r>
            <a:r>
              <a:rPr lang="cs-CZ" dirty="0" smtClean="0"/>
              <a:t>školu na www.infoabsolvent.cz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9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915</Words>
  <Application>Microsoft Office PowerPoint</Application>
  <PresentationFormat>Předvádění na obrazovce (4:3)</PresentationFormat>
  <Paragraphs>121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Calibri</vt:lpstr>
      <vt:lpstr>Constantia</vt:lpstr>
      <vt:lpstr>Wingdings 2</vt:lpstr>
      <vt:lpstr>Tok</vt:lpstr>
      <vt:lpstr>Přijímací zkoušky 2021/2022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Jednotná přijímací zkouška pro maturitní obory</vt:lpstr>
      <vt:lpstr>Jednotná přijímací zkouška povinně</vt:lpstr>
      <vt:lpstr>Školní přijímací zkouška</vt:lpstr>
      <vt:lpstr>Prezentace aplikace PowerPoint</vt:lpstr>
      <vt:lpstr>Termíny jednotné přijímací zkoušky pro maturitní obory</vt:lpstr>
      <vt:lpstr>Náhradní termíny</vt:lpstr>
      <vt:lpstr>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Napoprvé to nevyšlo, co dál</vt:lpstr>
      <vt:lpstr>Napoprvé to nevyšlo, co dál</vt:lpstr>
      <vt:lpstr>Odvolání</vt:lpstr>
      <vt:lpstr>Druhá šance</vt:lpstr>
      <vt:lpstr>Důležité webové stránky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LP</cp:lastModifiedBy>
  <cp:revision>44</cp:revision>
  <dcterms:created xsi:type="dcterms:W3CDTF">2016-10-28T16:17:23Z</dcterms:created>
  <dcterms:modified xsi:type="dcterms:W3CDTF">2021-11-02T15:06:17Z</dcterms:modified>
</cp:coreProperties>
</file>