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83" r:id="rId7"/>
    <p:sldId id="282" r:id="rId8"/>
    <p:sldId id="284" r:id="rId9"/>
    <p:sldId id="285" r:id="rId10"/>
    <p:sldId id="262" r:id="rId11"/>
    <p:sldId id="263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B2D084-2C2B-4DE6-AF59-F2353E4E7C13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-ustecky.cz/prijimani-ke-vzdelavani-ve-stredni-skole/ms-207972/p1=204451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dniskoly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oucnostprofesi.cz/" TargetMode="Externa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i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2016/2017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První kolo přijímacího </a:t>
            </a:r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stanoveném období pro první kolo projdeš jak jednotnou, tak případně i školní přijímací zkouškou.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Výjimkou jsou obory sportovních gymnázií</a:t>
            </a:r>
            <a:r>
              <a:rPr lang="cs-CZ" dirty="0"/>
              <a:t>, kdy </a:t>
            </a:r>
            <a:r>
              <a:rPr lang="cs-CZ" dirty="0" smtClean="0"/>
              <a:t>talentové zkoušky </a:t>
            </a:r>
            <a:r>
              <a:rPr lang="cs-CZ" dirty="0"/>
              <a:t>proběhnou dříve, ale jednotná zkouška se koná v dubnu.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09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cs-CZ" i="1" dirty="0"/>
              <a:t>Dva pevné termíny pro </a:t>
            </a:r>
            <a:r>
              <a:rPr lang="cs-CZ" b="1" i="1" dirty="0"/>
              <a:t>jednotnou zkoušku</a:t>
            </a:r>
            <a:r>
              <a:rPr lang="cs-CZ" i="1" dirty="0"/>
              <a:t> stanovuje Ministerstvo školství, mládeže a tělovýchovy. Termíny pro její </a:t>
            </a:r>
            <a:r>
              <a:rPr lang="cs-CZ" b="1" i="1" dirty="0"/>
              <a:t>vykonání se řídí pořadím škol/oborů uvedených v přihlášce</a:t>
            </a:r>
            <a:r>
              <a:rPr lang="cs-CZ" i="1" dirty="0"/>
              <a:t>, tzn., ve škole, kterou uvedeš v přihlášce na prvním místě, budeš konat jednotnou zkoušku v prvním termínu. Druhý termín platí pro školu/obor ve druhém pořadí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</a:t>
            </a:r>
            <a:endParaRPr lang="cs-CZ" i="1" dirty="0"/>
          </a:p>
          <a:p>
            <a:r>
              <a:rPr lang="cs-CZ" i="1" dirty="0"/>
              <a:t>Jinak je to se </a:t>
            </a:r>
            <a:r>
              <a:rPr lang="cs-CZ" b="1" i="1" dirty="0"/>
              <a:t>školní zkouškou</a:t>
            </a:r>
            <a:r>
              <a:rPr lang="cs-CZ" i="1" dirty="0"/>
              <a:t>. Pokud ji ředitel školy vyhlásí, určí dva </a:t>
            </a:r>
            <a:r>
              <a:rPr lang="cs-CZ" b="1" i="1" dirty="0"/>
              <a:t>volitelné termíny</a:t>
            </a:r>
            <a:r>
              <a:rPr lang="cs-CZ" i="1" dirty="0"/>
              <a:t>. Jeden z nich si vybereš a napíšeš do přihlášky.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379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143000"/>
          </a:xfrm>
        </p:spPr>
        <p:txBody>
          <a:bodyPr/>
          <a:lstStyle/>
          <a:p>
            <a:pPr algn="ctr"/>
            <a:r>
              <a:rPr lang="cs-CZ" dirty="0" smtClean="0"/>
              <a:t>Termíny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916832"/>
            <a:ext cx="8858250" cy="484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3687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Náhradní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Náhradní </a:t>
            </a:r>
            <a:r>
              <a:rPr lang="cs-CZ" dirty="0"/>
              <a:t>termíny pro vykonání jednotné zkoušky: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sz="4800" b="1" dirty="0" smtClean="0"/>
              <a:t>11</a:t>
            </a:r>
            <a:r>
              <a:rPr lang="cs-CZ" sz="4800" b="1" dirty="0"/>
              <a:t>. 5. a 12. 5. 2017</a:t>
            </a:r>
            <a:endParaRPr lang="cs-CZ" sz="4800" dirty="0"/>
          </a:p>
          <a:p>
            <a:r>
              <a:rPr lang="cs-CZ" dirty="0"/>
              <a:t>Platí pro všechny obory.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283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kritériích, tedy, co všechno se od uchazečů bude požadovat, jestli se bude konat školní přijímací zkouška a z čeho, a jak se budou jednotlivá kritéria hodnotit, rozhoduje ředitel střední školy. </a:t>
            </a:r>
          </a:p>
          <a:p>
            <a:r>
              <a:rPr lang="cs-CZ" dirty="0"/>
              <a:t>S kritérii a způsobem bodového hodnocení se seznámíš na webových stránkách konkrétních škol, a to nejpozději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b="1" dirty="0"/>
              <a:t>do 31. října 2016</a:t>
            </a:r>
            <a:r>
              <a:rPr lang="cs-CZ" dirty="0"/>
              <a:t> pro obory s talentovou zkouškou a umělecké obory v konzervatořích, </a:t>
            </a:r>
          </a:p>
          <a:p>
            <a:pPr lvl="0"/>
            <a:r>
              <a:rPr lang="cs-CZ" b="1" dirty="0"/>
              <a:t>do 31. ledna 2017</a:t>
            </a:r>
            <a:r>
              <a:rPr lang="cs-CZ" dirty="0"/>
              <a:t> pro ostatní obory.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78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každý obor (i v rámci jedné školy) mohou být kritéria </a:t>
            </a:r>
            <a:r>
              <a:rPr lang="cs-CZ" b="1" dirty="0"/>
              <a:t>různě kombinována</a:t>
            </a:r>
            <a:r>
              <a:rPr lang="cs-CZ" dirty="0"/>
              <a:t> (např. celkový prospěch žáka za více období nebo jen z vybraných předmětů, výsledky školní zkoušky, úspěchy z vědomostních žákovských soutěží a olympiád aj.), stejně tak mohou být </a:t>
            </a:r>
            <a:r>
              <a:rPr lang="cs-CZ" b="1" dirty="0"/>
              <a:t>různě bodově hodnocena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995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i="1" dirty="0" smtClean="0"/>
          </a:p>
          <a:p>
            <a:r>
              <a:rPr lang="cs-CZ" b="1" i="1" dirty="0" smtClean="0"/>
              <a:t>Výjimkou </a:t>
            </a:r>
            <a:r>
              <a:rPr lang="cs-CZ" b="1" i="1" dirty="0"/>
              <a:t>je hodnocení jednotné přijímací zkoušky.</a:t>
            </a:r>
            <a:r>
              <a:rPr lang="cs-CZ" i="1" dirty="0"/>
              <a:t> </a:t>
            </a:r>
          </a:p>
          <a:p>
            <a:r>
              <a:rPr lang="cs-CZ" i="1" dirty="0"/>
              <a:t>Její výsledek se bude na celkovém hodnocení podílet nejméně 60 % a u oborů gymnázií se sportovní přípravou nejméně 40 %. </a:t>
            </a:r>
          </a:p>
          <a:p>
            <a:r>
              <a:rPr lang="cs-CZ" i="1" dirty="0"/>
              <a:t>Když se přihlásíš do dvou maturitních oborů a jednotnou zkoušku tak vykonáš dvakrát, vždy se ti započítá ten </a:t>
            </a:r>
            <a:r>
              <a:rPr lang="cs-CZ" b="1" i="1" dirty="0"/>
              <a:t>lepší výsledek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548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Jakmile ředitel školy získá centrálně vyhodnocené výsledky jednotných testů, nejpozději do </a:t>
            </a:r>
            <a:r>
              <a:rPr lang="cs-CZ" b="1" dirty="0"/>
              <a:t>2 pracovních dnů </a:t>
            </a:r>
            <a:r>
              <a:rPr lang="cs-CZ" dirty="0"/>
              <a:t>ukončí celkové hodnocení uchazečů a neprodleně jej oznámí.</a:t>
            </a:r>
          </a:p>
          <a:p>
            <a:r>
              <a:rPr lang="cs-CZ" b="1" dirty="0"/>
              <a:t>Výsledky (přijetí nebo nepřijetí ke studiu) se sdělují různými způsoby: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Písemné oznámení dostaneš pouze </a:t>
            </a:r>
            <a:r>
              <a:rPr lang="cs-CZ" b="1" dirty="0"/>
              <a:t>při nepřijetí</a:t>
            </a:r>
            <a:r>
              <a:rPr lang="cs-CZ" dirty="0"/>
              <a:t>. Ještě je ale ve hře tvůj druhý výběr. Kdyby nevyšel ani ten, zkusíš to ve druhém kole přijímaček.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77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o přijetí nečekej písemně. </a:t>
            </a:r>
            <a:r>
              <a:rPr lang="cs-CZ" b="1" dirty="0"/>
              <a:t>Seznam přijatých</a:t>
            </a:r>
            <a:r>
              <a:rPr lang="cs-CZ" dirty="0"/>
              <a:t> uchazečů (uvedených pod přiděleným registračním číslem), jejich pořadí podle výsledků hodnocení a všechna hodnoticí kritéria budou zveřejněna ve škole na přístupném místě a na školním webu po dobu nejméně 15 dnů.</a:t>
            </a:r>
          </a:p>
          <a:p>
            <a:r>
              <a:rPr lang="cs-CZ" dirty="0"/>
              <a:t>Jestliže uspěješ v obou školách, je na tobě, kterou si vybereš.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357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</a:t>
            </a:r>
            <a:r>
              <a:rPr lang="cs-CZ" b="1" dirty="0" smtClean="0"/>
              <a:t>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Svůj zájem o studium potvrdíš tak, že řediteli střední školy </a:t>
            </a:r>
            <a:r>
              <a:rPr lang="cs-CZ" b="1" dirty="0"/>
              <a:t>odevzdáš zápisový lístek</a:t>
            </a:r>
            <a:r>
              <a:rPr lang="cs-CZ" dirty="0"/>
              <a:t>. Jde o povinný krok, který je nutné udělat nejpozději </a:t>
            </a:r>
            <a:r>
              <a:rPr lang="cs-CZ" b="1" dirty="0"/>
              <a:t>do 10 pracovních dnů </a:t>
            </a:r>
            <a:r>
              <a:rPr lang="cs-CZ" dirty="0"/>
              <a:t>od zveřejnění seznamu přijatých. Když lístek nepředáš, vzdáváš se svého práva přijetí, např. nastupuješ do druhé školy a lístek jsi odevzdal/a tam. Podání zápisového lístku se týká pouze denní formy vzdělávání.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41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effectLst/>
              </a:rPr>
              <a:t>Hlásím </a:t>
            </a:r>
            <a:r>
              <a:rPr lang="cs-CZ" b="1" dirty="0">
                <a:effectLst/>
              </a:rPr>
              <a:t>se do maturitního </a:t>
            </a:r>
            <a:r>
              <a:rPr lang="cs-CZ" b="1" dirty="0" smtClean="0">
                <a:effectLst/>
              </a:rPr>
              <a:t>oboru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effectLst/>
              </a:rPr>
              <a:t>Od školního roku 2016/2017 se mění organizace i průběh přijímacího řízení ve středních školách. Hlavní změnou je </a:t>
            </a:r>
            <a:r>
              <a:rPr lang="cs-CZ" b="1" i="1" dirty="0">
                <a:effectLst/>
              </a:rPr>
              <a:t>zavedení povinné jednotné zkoušky</a:t>
            </a:r>
            <a:r>
              <a:rPr lang="cs-CZ" i="1" dirty="0">
                <a:effectLst/>
              </a:rPr>
              <a:t> do všech maturitních oborů, ve všech středních školách bez ohledu na zřizovatele a ve všech formách vzdělávání.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564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Jeden</a:t>
            </a:r>
            <a:r>
              <a:rPr lang="cs-CZ" b="1" dirty="0" smtClean="0"/>
              <a:t> </a:t>
            </a:r>
            <a:r>
              <a:rPr lang="cs-CZ" b="1" dirty="0"/>
              <a:t>tiskopis zápisového lístku</a:t>
            </a:r>
            <a:r>
              <a:rPr lang="cs-CZ" dirty="0"/>
              <a:t> dostaneš ve své základní škole nejpozději do 15. března. </a:t>
            </a:r>
          </a:p>
          <a:p>
            <a:r>
              <a:rPr lang="cs-CZ" dirty="0"/>
              <a:t>Uchazeč, který není žákem základní školy (např. cizinec), získá zápisový lístek na krajském úřadě podle místa pobytu, případně sídla školy, na kterou se hlásí. </a:t>
            </a:r>
          </a:p>
          <a:p>
            <a:r>
              <a:rPr lang="cs-CZ" dirty="0"/>
              <a:t>Platný je pouze originál tiskopisu s příslušnými znaky. Při jeho ztrátě nebo poškození musíš požádat o </a:t>
            </a:r>
            <a:r>
              <a:rPr lang="cs-CZ" b="1" dirty="0"/>
              <a:t>vydání duplikátu</a:t>
            </a:r>
            <a:r>
              <a:rPr lang="cs-CZ" dirty="0"/>
              <a:t> instituci, od které jsi obdržel originál.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373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Zapsaný uchazeč již své rozhodnutí</a:t>
            </a:r>
            <a:r>
              <a:rPr lang="cs-CZ" b="1" dirty="0"/>
              <a:t> nemůže změnit</a:t>
            </a:r>
            <a:r>
              <a:rPr lang="cs-CZ" dirty="0"/>
              <a:t>. </a:t>
            </a:r>
            <a:r>
              <a:rPr lang="cs-CZ" b="1" dirty="0"/>
              <a:t>Výjimkou</a:t>
            </a:r>
            <a:r>
              <a:rPr lang="cs-CZ" dirty="0"/>
              <a:t> je situace, kdy byl přijat do druhé školy na základě </a:t>
            </a:r>
            <a:r>
              <a:rPr lang="cs-CZ" b="1" dirty="0"/>
              <a:t>odvolání proti rozhodnutí o nepřijetí</a:t>
            </a:r>
            <a:r>
              <a:rPr lang="cs-CZ" dirty="0"/>
              <a:t>. Zápisový lístek je mu vrácen po předložení výsledku odvolání a není rozhodující, ve kterém kole řízení úspěšné odvolání proběhlo.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5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Napoprvé to nevyšlo, co </a:t>
            </a:r>
            <a:r>
              <a:rPr lang="pl-PL" b="1" dirty="0" smtClean="0"/>
              <a:t>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/>
              <a:t>Nevyšlo to na první pokus? Určitě jsi zklamaný/á, ale nejde o žádnou tragédii. Brzy přijde druhá šance - druhé kolo přijímaček. Seber sílu a jdi do toho znovu. Jestli máš odůvodněné pochybnosti o svém nepřijetí, můžeš se proti rozhodnutí písemně odvolat.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025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Napoprvé to nevyšlo, co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fontAlgn="base"/>
            <a:r>
              <a:rPr lang="cs-CZ" dirty="0"/>
              <a:t>Když neprojdeš přijímačkami a </a:t>
            </a:r>
            <a:r>
              <a:rPr lang="cs-CZ" b="1" dirty="0"/>
              <a:t>škola tě nepřijme studiu</a:t>
            </a:r>
            <a:r>
              <a:rPr lang="cs-CZ" dirty="0"/>
              <a:t>, </a:t>
            </a:r>
            <a:r>
              <a:rPr lang="cs-CZ" b="1" dirty="0"/>
              <a:t>obdržíš rozhodnutí písemně</a:t>
            </a:r>
            <a:r>
              <a:rPr lang="cs-CZ" dirty="0"/>
              <a:t>(na rozdíl od přijatých, kteří své jméno/přidělený kód najdou na školním webu).</a:t>
            </a:r>
          </a:p>
          <a:p>
            <a:pPr fontAlgn="base"/>
            <a:r>
              <a:rPr lang="cs-CZ" dirty="0"/>
              <a:t>Vybírej poštu! Jestliže nelze oznámení o nepřijetí doručit, uloží se u provozovatele poštovních služeb na dobu 5 dnů a pak je považováno za doručené.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371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dirty="0"/>
              <a:t>Střední školy, které nenaplní 1. ročníky v prvním kole, </a:t>
            </a:r>
            <a:r>
              <a:rPr lang="cs-CZ" b="1" dirty="0"/>
              <a:t>vyhlásí druhé kolo</a:t>
            </a:r>
            <a:r>
              <a:rPr lang="cs-CZ" dirty="0"/>
              <a:t>, případně i další kola přijímacího řízení</a:t>
            </a:r>
            <a:r>
              <a:rPr lang="cs-CZ" dirty="0" smtClean="0"/>
              <a:t>.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/>
              <a:t>Detailní přehled o volných místech ve středních školách,</a:t>
            </a:r>
            <a:r>
              <a:rPr lang="cs-CZ" dirty="0"/>
              <a:t> oborech, do kterých se můžeš ve druhém kole přihlásit a termínech pro zkoušku s informací, z čeho se budou skládat, najdeš</a:t>
            </a:r>
            <a:r>
              <a:rPr lang="cs-CZ" dirty="0" smtClean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fontAlgn="base"/>
            <a:r>
              <a:rPr lang="cs-CZ" b="1" dirty="0"/>
              <a:t>na webových stránkách krajského úřadu</a:t>
            </a:r>
            <a:r>
              <a:rPr lang="cs-CZ" dirty="0"/>
              <a:t> = jediný zdroj se souhrnným přehledem škol s volnými místy v daném kraji (pražské školy jsou na webu Magistrátu hlavního města Prahy)</a:t>
            </a:r>
          </a:p>
          <a:p>
            <a:pPr fontAlgn="base"/>
            <a:r>
              <a:rPr lang="cs-CZ" dirty="0"/>
              <a:t>na školních webových stránkách jednotlivých středních škol = přehled se týká pouze nabídky školy.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75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Doporučení:</a:t>
            </a:r>
            <a:br>
              <a:rPr lang="cs-CZ" b="1" dirty="0"/>
            </a:br>
            <a:r>
              <a:rPr lang="cs-CZ" b="1" dirty="0"/>
              <a:t>Školy mají povinnost po vyhodnocení prvního kola oznámit místně příslušnému krajskému úřadu počty neobsazených míst. Krajské úřady plní své webové stránky přehledy o volných místech na školách průběžně, pro je začni sledovat hned po oznámení o nepřijetí</a:t>
            </a:r>
            <a:r>
              <a:rPr lang="cs-CZ" b="1" dirty="0" smtClean="0"/>
              <a:t>.</a:t>
            </a:r>
          </a:p>
          <a:p>
            <a:r>
              <a:rPr lang="cs-CZ" u="sng" dirty="0">
                <a:hlinkClick r:id="rId2"/>
              </a:rPr>
              <a:t>http://www.kr-ustecky.cz/prijimani-ke-vzdelavani-ve-stredni-skole/ms-207972/p1=204451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970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webové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2"/>
              </a:rPr>
              <a:t>http://www.msmt.cz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3"/>
              </a:rPr>
              <a:t>http://www.stredniskoly.cz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4"/>
              </a:rPr>
              <a:t>http://www.atlasskolstvi.cz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5"/>
              </a:rPr>
              <a:t>http://www.infoabsolvent.cz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http://www.budoucnostprofesi.cz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24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povinně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Pokud se hlásíš do maturitního oboru, budeš muset vykonat jednotnou zkoušku formou písemných testů.</a:t>
            </a:r>
          </a:p>
          <a:p>
            <a:pPr lvl="0"/>
            <a:r>
              <a:rPr lang="cs-CZ" dirty="0"/>
              <a:t>Testy se skládají z </a:t>
            </a:r>
            <a:r>
              <a:rPr lang="cs-CZ" b="1" dirty="0"/>
              <a:t>českého jazyka a literatury a matematiky. </a:t>
            </a:r>
            <a:r>
              <a:rPr lang="cs-CZ" dirty="0"/>
              <a:t>Nepřipravuje je škola, ale Centrum pro zjišťování výsledků vzdělávání a budou i centrálně vyhodnocovány. </a:t>
            </a:r>
          </a:p>
          <a:p>
            <a:pPr lvl="0"/>
            <a:r>
              <a:rPr lang="cs-CZ" dirty="0"/>
              <a:t>Chceš zkusit maturitní </a:t>
            </a:r>
            <a:r>
              <a:rPr lang="cs-CZ" b="1" dirty="0"/>
              <a:t>obor s talentovou zkouškou </a:t>
            </a:r>
            <a:r>
              <a:rPr lang="cs-CZ" dirty="0"/>
              <a:t>ze skupiny oborů 82 nebo umělecký obor v konzervatoři? Pak se tě jednotná zkouška netýká.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884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povinně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Hlásíš </a:t>
            </a:r>
            <a:r>
              <a:rPr lang="cs-CZ" dirty="0"/>
              <a:t>se na </a:t>
            </a:r>
            <a:r>
              <a:rPr lang="cs-CZ" b="1" dirty="0"/>
              <a:t>Gymnázium se sportovní přípravou</a:t>
            </a:r>
            <a:r>
              <a:rPr lang="cs-CZ" dirty="0"/>
              <a:t>? I když se také řadí do oborů s </a:t>
            </a:r>
            <a:r>
              <a:rPr lang="cs-CZ" dirty="0" smtClean="0"/>
              <a:t>talentovými zkouškami, </a:t>
            </a:r>
            <a:r>
              <a:rPr lang="cs-CZ" dirty="0"/>
              <a:t>jednotnou zkouškou musíš projít. U nás se dozvíš, co a kdy tě čeká. </a:t>
            </a:r>
          </a:p>
          <a:p>
            <a:pPr lvl="0"/>
            <a:r>
              <a:rPr lang="cs-CZ" dirty="0"/>
              <a:t>Výhoda jednotných zkoušek: když využiješ možnosti podat dvě přihlášky a zkoušku tedy vykonáš dvakrát, </a:t>
            </a:r>
            <a:r>
              <a:rPr lang="cs-CZ" b="1" dirty="0"/>
              <a:t>do hodnocení se ti vždy započítá lepší výsledek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25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Školní přijímací </a:t>
            </a:r>
            <a:r>
              <a:rPr lang="cs-CZ" b="1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Kromě povinné jednotné přijímací zkoušky může škola organizovat ještě i </a:t>
            </a:r>
            <a:r>
              <a:rPr lang="cs-CZ" b="1" dirty="0"/>
              <a:t>vlastní školní zkoušku</a:t>
            </a:r>
            <a:r>
              <a:rPr lang="cs-CZ" dirty="0"/>
              <a:t>, např. z dalších předmětů. V takovém případě bys vykonával/a zkoušky ve dvou dnech, lépe řečeno možná i ve čtyřech, když se přihlásíš do dvou škol.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Podrobné informace, jak je to u tvého oboru, najdeš v sekci Kam na </a:t>
            </a:r>
            <a:r>
              <a:rPr lang="cs-CZ" dirty="0" smtClean="0"/>
              <a:t>školu na www.infoabsolvent.cz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13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348880"/>
            <a:ext cx="7543800" cy="4176464"/>
          </a:xfrm>
        </p:spPr>
        <p:txBody>
          <a:bodyPr/>
          <a:lstStyle/>
          <a:p>
            <a:r>
              <a:rPr lang="cs-CZ" dirty="0" smtClean="0"/>
              <a:t>Domů </a:t>
            </a:r>
            <a:r>
              <a:rPr lang="cs-CZ" dirty="0" smtClean="0"/>
              <a:t>obdržíš </a:t>
            </a:r>
            <a:r>
              <a:rPr lang="cs-CZ" b="1" dirty="0" smtClean="0">
                <a:solidFill>
                  <a:schemeClr val="tx2"/>
                </a:solidFill>
              </a:rPr>
              <a:t>dotazník pro vyplnění </a:t>
            </a:r>
            <a:r>
              <a:rPr lang="cs-CZ" b="1" dirty="0" smtClean="0">
                <a:solidFill>
                  <a:schemeClr val="tx2"/>
                </a:solidFill>
              </a:rPr>
              <a:t>přihlášek</a:t>
            </a:r>
            <a:r>
              <a:rPr lang="cs-CZ" b="1" dirty="0"/>
              <a:t> </a:t>
            </a:r>
            <a:r>
              <a:rPr lang="cs-CZ" dirty="0" smtClean="0"/>
              <a:t>na přelomu ledna a února.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b="1" dirty="0" smtClean="0"/>
              <a:t>Na základě informací z dotazníku výchovná poradkyně žákům vyplní 2 přihlášky.</a:t>
            </a:r>
          </a:p>
          <a:p>
            <a:r>
              <a:rPr lang="cs-CZ" dirty="0" smtClean="0"/>
              <a:t>Rozhodující jsou </a:t>
            </a:r>
            <a:r>
              <a:rPr lang="cs-CZ" dirty="0" smtClean="0"/>
              <a:t>pro tebe známky </a:t>
            </a:r>
            <a:r>
              <a:rPr lang="cs-CZ" dirty="0" smtClean="0"/>
              <a:t>z 8. r., 1. i 2. pol., a 1. pol. 9. r.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Přihláška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916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 – </a:t>
            </a:r>
            <a:r>
              <a:rPr lang="cs-CZ" sz="2800" b="1" dirty="0" smtClean="0">
                <a:solidFill>
                  <a:srgbClr val="FF0000"/>
                </a:solidFill>
              </a:rPr>
              <a:t>2 </a:t>
            </a:r>
            <a:r>
              <a:rPr lang="cs-CZ" sz="2800" b="1" dirty="0">
                <a:solidFill>
                  <a:srgbClr val="FF0000"/>
                </a:solidFill>
              </a:rPr>
              <a:t>přihlášky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( na ZŠ, v prodejnách SEVT, na web MŠMT )</a:t>
            </a:r>
          </a:p>
          <a:p>
            <a:r>
              <a:rPr lang="cs-CZ" sz="2800" dirty="0"/>
              <a:t>doklady související s kritérii přijímacího řízení</a:t>
            </a:r>
          </a:p>
          <a:p>
            <a:pPr>
              <a:buNone/>
            </a:pPr>
            <a:r>
              <a:rPr lang="cs-CZ" sz="2800" dirty="0"/>
              <a:t>	( …, doporučení PPP, u cizinců mimo zemí EU potvrzení o oprávněnosti pobytu )</a:t>
            </a:r>
          </a:p>
          <a:p>
            <a:r>
              <a:rPr lang="cs-CZ" sz="2800" dirty="0"/>
              <a:t>ověřené kopie vysvědčení nebo ověřený prospěch na zadní straně přihlášky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odevzdáš </a:t>
            </a:r>
            <a:r>
              <a:rPr lang="cs-CZ" sz="2800" b="1" dirty="0">
                <a:solidFill>
                  <a:srgbClr val="FF0000"/>
                </a:solidFill>
              </a:rPr>
              <a:t>osobně nebo poštou na daných </a:t>
            </a:r>
            <a:r>
              <a:rPr lang="cs-CZ" sz="2800" b="1" dirty="0" smtClean="0">
                <a:solidFill>
                  <a:srgbClr val="FF0000"/>
                </a:solidFill>
              </a:rPr>
              <a:t>SŠ </a:t>
            </a:r>
            <a:r>
              <a:rPr lang="cs-CZ" sz="2800" b="1" dirty="0" smtClean="0">
                <a:solidFill>
                  <a:srgbClr val="FF0000"/>
                </a:solidFill>
              </a:rPr>
              <a:t>do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 1. </a:t>
            </a:r>
            <a:r>
              <a:rPr lang="cs-CZ" sz="2800" b="1" dirty="0">
                <a:solidFill>
                  <a:srgbClr val="FF0000"/>
                </a:solidFill>
              </a:rPr>
              <a:t>března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Podání přihlášky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8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132856"/>
            <a:ext cx="7543800" cy="3960440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Do 30. 11</a:t>
            </a:r>
            <a:r>
              <a:rPr lang="cs-CZ" sz="2400" dirty="0" smtClean="0">
                <a:solidFill>
                  <a:srgbClr val="FF0000"/>
                </a:solidFill>
              </a:rPr>
              <a:t>. </a:t>
            </a:r>
            <a:r>
              <a:rPr lang="cs-CZ" sz="2400" dirty="0" smtClean="0"/>
              <a:t>- </a:t>
            </a:r>
            <a:r>
              <a:rPr lang="cs-CZ" sz="2400" dirty="0">
                <a:solidFill>
                  <a:schemeClr val="tx1"/>
                </a:solidFill>
              </a:rPr>
              <a:t>umělecké obory v konzervatoři</a:t>
            </a:r>
            <a:endParaRPr lang="cs-CZ" sz="2400" dirty="0" smtClean="0">
              <a:effectLst/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a obory s talentovou </a:t>
            </a:r>
            <a:r>
              <a:rPr lang="cs-CZ" sz="2400" dirty="0" smtClean="0">
                <a:solidFill>
                  <a:schemeClr val="tx1"/>
                </a:solidFill>
              </a:rPr>
              <a:t>zkouškou: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ve </a:t>
            </a:r>
            <a:r>
              <a:rPr lang="cs-CZ" sz="2400" dirty="0">
                <a:solidFill>
                  <a:schemeClr val="tx1"/>
                </a:solidFill>
              </a:rPr>
              <a:t>skupině oborů 82 Umění a užité </a:t>
            </a:r>
            <a:r>
              <a:rPr lang="cs-CZ" sz="2400" dirty="0" smtClean="0">
                <a:solidFill>
                  <a:schemeClr val="tx1"/>
                </a:solidFill>
              </a:rPr>
              <a:t>umění, 4letý </a:t>
            </a:r>
            <a:r>
              <a:rPr lang="cs-CZ" sz="2400" dirty="0">
                <a:solidFill>
                  <a:schemeClr val="tx1"/>
                </a:solidFill>
              </a:rPr>
              <a:t>obor 79-42-K/41 Gymnázium se sportovní </a:t>
            </a:r>
            <a:r>
              <a:rPr lang="cs-CZ" sz="2400" dirty="0" smtClean="0">
                <a:solidFill>
                  <a:schemeClr val="tx1"/>
                </a:solidFill>
              </a:rPr>
              <a:t>přípravou)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!!!Do </a:t>
            </a:r>
            <a:r>
              <a:rPr lang="cs-CZ" sz="2400" b="1" dirty="0" smtClean="0">
                <a:solidFill>
                  <a:srgbClr val="FF0000"/>
                </a:solidFill>
              </a:rPr>
              <a:t>13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</a:rPr>
              <a:t>.!!! </a:t>
            </a:r>
            <a:r>
              <a:rPr lang="cs-CZ" sz="2400" dirty="0" smtClean="0"/>
              <a:t>- </a:t>
            </a:r>
            <a:r>
              <a:rPr lang="cs-CZ" sz="2400" b="1" dirty="0" smtClean="0"/>
              <a:t>odevzdání dotazníků s podklady pro vyplnění přihlášek výchovné poradkyni -&gt;</a:t>
            </a:r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  <a:effectLst/>
              </a:rPr>
              <a:t>!!!Do 1.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.!!! </a:t>
            </a:r>
            <a:r>
              <a:rPr lang="cs-CZ" sz="2400" b="1" dirty="0" smtClean="0">
                <a:effectLst/>
              </a:rPr>
              <a:t>– odevzdáš přihlášku </a:t>
            </a:r>
            <a:r>
              <a:rPr lang="cs-CZ" sz="2400" b="1" dirty="0" smtClean="0">
                <a:solidFill>
                  <a:schemeClr val="tx1"/>
                </a:solidFill>
              </a:rPr>
              <a:t>pro </a:t>
            </a:r>
            <a:r>
              <a:rPr lang="cs-CZ" sz="2400" b="1" dirty="0">
                <a:solidFill>
                  <a:schemeClr val="tx1"/>
                </a:solidFill>
              </a:rPr>
              <a:t>denní formu </a:t>
            </a:r>
            <a:r>
              <a:rPr lang="cs-CZ" sz="2400" b="1" dirty="0" smtClean="0">
                <a:solidFill>
                  <a:schemeClr val="tx1"/>
                </a:solidFill>
              </a:rPr>
              <a:t>vzdělávání na SŠ</a:t>
            </a:r>
            <a:endParaRPr lang="cs-CZ" sz="2400" b="1" dirty="0" smtClean="0">
              <a:effectLst/>
            </a:endParaRPr>
          </a:p>
          <a:p>
            <a:pPr marL="0" indent="0">
              <a:buNone/>
            </a:pPr>
            <a:endParaRPr lang="cs-CZ" sz="2400" b="1" dirty="0" smtClean="0">
              <a:effectLst/>
            </a:endParaRPr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     </a:t>
            </a:r>
            <a:endParaRPr lang="cs-CZ" sz="2400" b="1" dirty="0" smtClean="0">
              <a:effectLst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Termíny pro podání přihlášek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993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5355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Pozvánku s pokyny a dalšími požadavky obdrží uchazeč nejpozději </a:t>
            </a:r>
            <a:r>
              <a:rPr lang="cs-CZ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14 dní před</a:t>
            </a:r>
            <a:r>
              <a:rPr lang="cs-CZ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jejím konáním.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Pozvánka k přijímací zkoušce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022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830</Words>
  <Application>Microsoft Office PowerPoint</Application>
  <PresentationFormat>Předvádění na obrazovce (4:3)</PresentationFormat>
  <Paragraphs>106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Tok</vt:lpstr>
      <vt:lpstr>Přijímací zkoušky 2016/2017</vt:lpstr>
      <vt:lpstr>   Hlásím se do maturitního oboru</vt:lpstr>
      <vt:lpstr>Jednotná přijímací zkouška povinně</vt:lpstr>
      <vt:lpstr>Jednotná přijímací zkouška povinně</vt:lpstr>
      <vt:lpstr>Školní přijímací zkouška</vt:lpstr>
      <vt:lpstr>Přihláška</vt:lpstr>
      <vt:lpstr>Podání přihlášky</vt:lpstr>
      <vt:lpstr>Termíny pro podání přihlášek</vt:lpstr>
      <vt:lpstr>Pozvánka k přijímací zkoušce</vt:lpstr>
      <vt:lpstr>První kolo přijímacího řízení</vt:lpstr>
      <vt:lpstr>Prezentace aplikace PowerPoint</vt:lpstr>
      <vt:lpstr>Termíny</vt:lpstr>
      <vt:lpstr>Náhradní termíny</vt:lpstr>
      <vt:lpstr>Kritéria přijímacího řízení – vyhlášení a hodnocení </vt:lpstr>
      <vt:lpstr>Kritéria přijímacího řízení – vyhlášení a hodnocení </vt:lpstr>
      <vt:lpstr>Kritéria přijímacího řízení – vyhlášení a hodnocení </vt:lpstr>
      <vt:lpstr>Jak to u zkoušek dopadlo </vt:lpstr>
      <vt:lpstr>Jak to u zkoušek dopadlo </vt:lpstr>
      <vt:lpstr>Přijetí a povinný zápis ke studiu</vt:lpstr>
      <vt:lpstr>Přijetí a povinný zápis ke studiu</vt:lpstr>
      <vt:lpstr>Přijetí a povinný zápis ke studiu</vt:lpstr>
      <vt:lpstr>Napoprvé to nevyšlo, co dál</vt:lpstr>
      <vt:lpstr>Napoprvé to nevyšlo, co dál</vt:lpstr>
      <vt:lpstr>Druhá šance</vt:lpstr>
      <vt:lpstr>Druhá šance</vt:lpstr>
      <vt:lpstr>Důležité webové stránky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2016/2017</dc:title>
  <dc:creator>Lucka</dc:creator>
  <cp:lastModifiedBy>Lucka</cp:lastModifiedBy>
  <cp:revision>8</cp:revision>
  <dcterms:created xsi:type="dcterms:W3CDTF">2016-10-28T16:17:23Z</dcterms:created>
  <dcterms:modified xsi:type="dcterms:W3CDTF">2016-10-28T17:22:51Z</dcterms:modified>
</cp:coreProperties>
</file>